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37" r:id="rId2"/>
    <p:sldId id="492" r:id="rId3"/>
    <p:sldId id="485" r:id="rId4"/>
    <p:sldId id="2920" r:id="rId5"/>
    <p:sldId id="2918" r:id="rId6"/>
    <p:sldId id="457" r:id="rId7"/>
    <p:sldId id="2916" r:id="rId8"/>
    <p:sldId id="2917" r:id="rId9"/>
    <p:sldId id="481" r:id="rId10"/>
    <p:sldId id="460" r:id="rId11"/>
    <p:sldId id="461" r:id="rId12"/>
    <p:sldId id="491" r:id="rId13"/>
    <p:sldId id="2872" r:id="rId14"/>
    <p:sldId id="438" r:id="rId15"/>
    <p:sldId id="889" r:id="rId16"/>
    <p:sldId id="2915" r:id="rId17"/>
    <p:sldId id="890" r:id="rId18"/>
    <p:sldId id="2740" r:id="rId19"/>
    <p:sldId id="2738" r:id="rId20"/>
    <p:sldId id="2817" r:id="rId21"/>
    <p:sldId id="981" r:id="rId22"/>
    <p:sldId id="2878" r:id="rId23"/>
    <p:sldId id="2883" r:id="rId24"/>
    <p:sldId id="29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37"/>
            <p14:sldId id="492"/>
            <p14:sldId id="485"/>
            <p14:sldId id="2920"/>
            <p14:sldId id="2918"/>
            <p14:sldId id="457"/>
            <p14:sldId id="2916"/>
            <p14:sldId id="2917"/>
            <p14:sldId id="481"/>
            <p14:sldId id="460"/>
            <p14:sldId id="461"/>
            <p14:sldId id="491"/>
            <p14:sldId id="2872"/>
            <p14:sldId id="438"/>
            <p14:sldId id="889"/>
            <p14:sldId id="2915"/>
            <p14:sldId id="890"/>
            <p14:sldId id="2740"/>
            <p14:sldId id="2738"/>
            <p14:sldId id="2817"/>
            <p14:sldId id="981"/>
            <p14:sldId id="2878"/>
            <p14:sldId id="2883"/>
            <p14:sldId id="29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50"/>
    <p:restoredTop sz="83879" autoAdjust="0"/>
  </p:normalViewPr>
  <p:slideViewPr>
    <p:cSldViewPr snapToGrid="0" snapToObjects="1">
      <p:cViewPr>
        <p:scale>
          <a:sx n="89" d="100"/>
          <a:sy n="89" d="100"/>
        </p:scale>
        <p:origin x="-504" y="84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3/3/20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今天的主题是“区块链启发的新产业范式”</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65077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3220290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401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2C4D98E-41F1-674D-B398-2AC8E6617851}" type="slidenum">
              <a:rPr lang="en-US" smtClean="0"/>
              <a:t>5</a:t>
            </a:fld>
            <a:endParaRPr lang="en-US"/>
          </a:p>
        </p:txBody>
      </p:sp>
    </p:spTree>
    <p:extLst>
      <p:ext uri="{BB962C8B-B14F-4D97-AF65-F5344CB8AC3E}">
        <p14:creationId xmlns:p14="http://schemas.microsoft.com/office/powerpoint/2010/main" val="7262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先和大家讲述一个主要的背景，从图中我们可以看到交易记录越公开越不容易被篡改。那么可得出交易数据链的长度与计算力，决定可信度这一概念换句话说我的交易数据链越长，计算力越多代表着可信度越高。</a:t>
            </a:r>
          </a:p>
        </p:txBody>
      </p:sp>
    </p:spTree>
    <p:extLst>
      <p:ext uri="{BB962C8B-B14F-4D97-AF65-F5344CB8AC3E}">
        <p14:creationId xmlns:p14="http://schemas.microsoft.com/office/powerpoint/2010/main" val="226559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13</a:t>
            </a:fld>
            <a:endParaRPr lang="en-US"/>
          </a:p>
        </p:txBody>
      </p:sp>
    </p:spTree>
    <p:extLst>
      <p:ext uri="{BB962C8B-B14F-4D97-AF65-F5344CB8AC3E}">
        <p14:creationId xmlns:p14="http://schemas.microsoft.com/office/powerpoint/2010/main" val="43616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433071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298441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2165214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36357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418226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2020/3/3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hasCustomPrompt="1"/>
          </p:nvPr>
        </p:nvSpPr>
        <p:spPr>
          <a:prstGeom prst="rect">
            <a:avLst/>
          </a:prstGeom>
        </p:spPr>
        <p:txBody>
          <a:bodyPr/>
          <a:lstStyle/>
          <a:p>
            <a:r>
              <a:t>Title Text</a:t>
            </a:r>
          </a:p>
        </p:txBody>
      </p:sp>
      <p:sp>
        <p:nvSpPr>
          <p:cNvPr id="21" name="Shape 2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7873964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96369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3/3/20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703" r:id="rId14"/>
    <p:sldLayoutId id="214748370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enkoo@tsinghua.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4.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tiff"/><Relationship Id="rId1" Type="http://schemas.openxmlformats.org/officeDocument/2006/relationships/slideLayout" Target="../slideLayouts/slideLayout14.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google.com/url?sa=i&amp;rct=j&amp;q=&amp;esrc=s&amp;source=images&amp;cd=&amp;ved=2ahUKEwj8g_uNlrvmAhVSMH0KHR1-BToQjRx6BAgBEAQ&amp;url=https%3A%2F%2Fwww.ineteconomics.org%2Fresearch%2Fexperts%2Febeinhocker&amp;psig=AOvVaw2Fc_DnrfaC2deWkifzwsKb&amp;ust=1576620200671513" TargetMode="External"/><Relationship Id="rId5" Type="http://schemas.openxmlformats.org/officeDocument/2006/relationships/image" Target="../media/image41.jpeg"/><Relationship Id="rId4" Type="http://schemas.openxmlformats.org/officeDocument/2006/relationships/hyperlink" Target="https://en.wikipedia.org/wiki/File:Vaclav_Havel.jp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hyperlink" Target="https://en.wikipedia.org/wiki/Lorentz_transformation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29522" y="2025748"/>
            <a:ext cx="8382000" cy="3704492"/>
          </a:xfrm>
        </p:spPr>
        <p:txBody>
          <a:bodyPr>
            <a:normAutofit fontScale="92500" lnSpcReduction="20000"/>
          </a:bodyPr>
          <a:lstStyle/>
          <a:p>
            <a:pPr marL="0" indent="0" algn="ctr">
              <a:buNone/>
            </a:pPr>
            <a:r>
              <a:rPr lang="en-US" altLang="zh-CN" sz="5400" spc="300" dirty="0">
                <a:uFillTx/>
                <a:latin typeface="华文新魏" panose="02010800040101010101" pitchFamily="2" charset="-122"/>
                <a:ea typeface="华文新魏" panose="02010800040101010101" pitchFamily="2" charset="-122"/>
              </a:rPr>
              <a:t>The Spacetime Nature of Innovation</a:t>
            </a:r>
            <a:endParaRPr lang="en-US" altLang="zh-CN" sz="5400" spc="300" dirty="0">
              <a:uFillTx/>
              <a:latin typeface="Weibei SC" charset="0"/>
              <a:ea typeface="Weibei SC" panose="03000800000000000000" pitchFamily="66" charset="-128"/>
            </a:endParaRPr>
          </a:p>
          <a:p>
            <a:pPr marL="0" indent="0" algn="ctr">
              <a:buNone/>
            </a:pPr>
            <a:endParaRPr lang="en-US" altLang="zh-CN" sz="5400" dirty="0">
              <a:solidFill>
                <a:schemeClr val="tx1"/>
              </a:solidFill>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Ben Koo</a:t>
            </a:r>
            <a:endParaRPr lang="en-US" altLang="zh-CN" sz="3600" dirty="0">
              <a:solidFill>
                <a:schemeClr val="tx1"/>
              </a:solidFill>
              <a:latin typeface="Weibei SC" panose="03000800000000000000" pitchFamily="66" charset="-128"/>
              <a:ea typeface="Weibei SC" panose="03000800000000000000" pitchFamily="66" charset="-128"/>
            </a:endParaRPr>
          </a:p>
          <a:p>
            <a:pPr marL="0" indent="0" algn="ctr">
              <a:buNone/>
            </a:pPr>
            <a:r>
              <a:rPr lang="en-US" altLang="zh-CN" sz="3600" dirty="0" err="1">
                <a:latin typeface="Weibei SC" panose="03000800000000000000" pitchFamily="66" charset="-128"/>
                <a:ea typeface="Weibei SC" panose="03000800000000000000" pitchFamily="66" charset="-128"/>
                <a:hlinkClick r:id="rId3"/>
              </a:rPr>
              <a:t>benkoo@</a:t>
            </a:r>
            <a:r>
              <a:rPr lang="en-US" altLang="zh-CN" sz="3600" dirty="0" err="1">
                <a:latin typeface="Weibei SC" panose="03000800000000000000" pitchFamily="66" charset="-128"/>
                <a:ea typeface="Weibei SC" panose="03000800000000000000" pitchFamily="66" charset="-128"/>
              </a:rPr>
              <a:t>Tsinghua.edu.cn</a:t>
            </a:r>
            <a:endParaRPr lang="en-US" altLang="zh-CN" sz="36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March 3rd</a:t>
            </a:r>
            <a:r>
              <a:rPr lang="zh-CN" altLang="en-US" sz="3600" dirty="0">
                <a:latin typeface="Weibei SC" panose="03000800000000000000" pitchFamily="66" charset="-128"/>
                <a:ea typeface="Weibei SC" panose="03000800000000000000" pitchFamily="66" charset="-128"/>
              </a:rPr>
              <a:t>，</a:t>
            </a:r>
            <a:r>
              <a:rPr lang="en-US" altLang="zh-CN" sz="3600" dirty="0">
                <a:solidFill>
                  <a:schemeClr val="tx1"/>
                </a:solidFill>
                <a:latin typeface="Weibei SC" panose="03000800000000000000" pitchFamily="66" charset="-128"/>
                <a:ea typeface="Weibei SC" panose="03000800000000000000" pitchFamily="66" charset="-128"/>
              </a:rPr>
              <a:t>2020</a:t>
            </a:r>
            <a:endParaRPr lang="zh-CN" altLang="en-US" sz="3600" dirty="0">
              <a:solidFill>
                <a:schemeClr val="tx1"/>
              </a:solidFill>
              <a:latin typeface="Weibei SC" panose="03000800000000000000" pitchFamily="66" charset="-128"/>
              <a:ea typeface="Weibei SC" panose="03000800000000000000" pitchFamily="66"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11648"/>
            <a:ext cx="10972800" cy="931352"/>
          </a:xfrm>
        </p:spPr>
        <p:txBody>
          <a:bodyPr>
            <a:normAutofit/>
          </a:bodyPr>
          <a:lstStyle/>
          <a:p>
            <a:r>
              <a:rPr lang="en-US" altLang="zh-CN" dirty="0">
                <a:latin typeface="Arial" panose="020B0604020202020204" pitchFamily="34" charset="0"/>
                <a:cs typeface="Arial" panose="020B0604020202020204" pitchFamily="34" charset="0"/>
              </a:rPr>
              <a:t>Orientation Metaphor(</a:t>
            </a:r>
            <a:r>
              <a:rPr lang="zh-CN" altLang="en-US" dirty="0">
                <a:latin typeface="Arial" panose="020B0604020202020204" pitchFamily="34" charset="0"/>
                <a:cs typeface="Arial" panose="020B0604020202020204" pitchFamily="34" charset="0"/>
              </a:rPr>
              <a:t>空间比喻</a:t>
            </a:r>
            <a:r>
              <a:rPr lang="en-US" altLang="zh-C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562561" y="6315715"/>
            <a:ext cx="8649724" cy="369332"/>
          </a:xfrm>
          <a:prstGeom prst="rect">
            <a:avLst/>
          </a:prstGeom>
          <a:noFill/>
        </p:spPr>
        <p:txBody>
          <a:bodyPr wrap="none" rtlCol="0">
            <a:spAutoFit/>
          </a:bodyPr>
          <a:lstStyle/>
          <a:p>
            <a:r>
              <a:rPr lang="en-US" dirty="0"/>
              <a:t>http://</a:t>
            </a:r>
            <a:r>
              <a:rPr lang="en-US" dirty="0" err="1"/>
              <a:t>www.scielo.br</a:t>
            </a:r>
            <a:r>
              <a:rPr lang="en-US" dirty="0"/>
              <a:t>/</a:t>
            </a:r>
            <a:r>
              <a:rPr lang="en-US" dirty="0" err="1"/>
              <a:t>scielo.php?script</a:t>
            </a:r>
            <a:r>
              <a:rPr lang="en-US" dirty="0"/>
              <a:t>=</a:t>
            </a:r>
            <a:r>
              <a:rPr lang="en-US" dirty="0" err="1"/>
              <a:t>sci_arttext&amp;pid</a:t>
            </a:r>
            <a:r>
              <a:rPr lang="en-US" dirty="0"/>
              <a:t>=S1984-63982015000200311</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7824" y="1504372"/>
            <a:ext cx="10122271" cy="4364416"/>
          </a:xfrm>
          <a:prstGeom prst="rect">
            <a:avLst/>
          </a:prstGeom>
        </p:spPr>
      </p:pic>
      <p:sp>
        <p:nvSpPr>
          <p:cNvPr id="12" name="TextBox 11"/>
          <p:cNvSpPr txBox="1"/>
          <p:nvPr/>
        </p:nvSpPr>
        <p:spPr>
          <a:xfrm>
            <a:off x="1340621" y="1081760"/>
            <a:ext cx="10099639" cy="369332"/>
          </a:xfrm>
          <a:prstGeom prst="rect">
            <a:avLst/>
          </a:prstGeom>
          <a:noFill/>
        </p:spPr>
        <p:txBody>
          <a:bodyPr wrap="none" rtlCol="0">
            <a:spAutoFit/>
          </a:bodyPr>
          <a:lstStyle/>
          <a:p>
            <a:r>
              <a:rPr lang="en-US" b="1" dirty="0"/>
              <a:t>Audio-visual metaphors of the financial crisis: meaning making and the flow of experience</a:t>
            </a:r>
            <a:endParaRPr lang="en-US" dirty="0"/>
          </a:p>
        </p:txBody>
      </p:sp>
    </p:spTree>
    <p:extLst>
      <p:ext uri="{BB962C8B-B14F-4D97-AF65-F5344CB8AC3E}">
        <p14:creationId xmlns:p14="http://schemas.microsoft.com/office/powerpoint/2010/main" val="385519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58682"/>
            <a:ext cx="8353299" cy="851142"/>
          </a:xfrm>
        </p:spPr>
        <p:txBody>
          <a:bodyPr/>
          <a:lstStyle/>
          <a:p>
            <a:r>
              <a:rPr lang="en-US" altLang="zh-CN" dirty="0">
                <a:latin typeface="Arial" panose="020B0604020202020204" pitchFamily="34" charset="0"/>
                <a:cs typeface="Arial" panose="020B0604020202020204" pitchFamily="34" charset="0"/>
              </a:rPr>
              <a:t>System Metaphor </a:t>
            </a:r>
            <a:r>
              <a:rPr lang="zh-CN" altLang="en-US" dirty="0"/>
              <a:t>（系统比喻</a:t>
            </a:r>
            <a:r>
              <a:rPr lang="en-US" altLang="zh-CN" dirty="0"/>
              <a:t>)</a:t>
            </a:r>
            <a:endParaRPr lang="en-US" dirty="0"/>
          </a:p>
        </p:txBody>
      </p:sp>
      <p:sp>
        <p:nvSpPr>
          <p:cNvPr id="6" name="TextBox 5"/>
          <p:cNvSpPr txBox="1"/>
          <p:nvPr/>
        </p:nvSpPr>
        <p:spPr>
          <a:xfrm>
            <a:off x="4066990" y="6013467"/>
            <a:ext cx="3675105" cy="369332"/>
          </a:xfrm>
          <a:prstGeom prst="rect">
            <a:avLst/>
          </a:prstGeom>
          <a:noFill/>
        </p:spPr>
        <p:txBody>
          <a:bodyPr wrap="none" rtlCol="0">
            <a:spAutoFit/>
          </a:bodyPr>
          <a:lstStyle/>
          <a:p>
            <a:r>
              <a:rPr lang="en-US" dirty="0"/>
              <a:t>http://</a:t>
            </a:r>
            <a:r>
              <a:rPr lang="en-US" dirty="0" err="1"/>
              <a:t>www.eoht.info</a:t>
            </a:r>
            <a:r>
              <a:rPr lang="en-US" dirty="0"/>
              <a:t>/page/Analogy</a:t>
            </a:r>
          </a:p>
        </p:txBody>
      </p:sp>
      <p:sp>
        <p:nvSpPr>
          <p:cNvPr id="11"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1904908" y="1467604"/>
            <a:ext cx="7056080" cy="4324060"/>
          </a:xfrm>
          <a:prstGeom prst="rect">
            <a:avLst/>
          </a:prstGeom>
        </p:spPr>
      </p:pic>
    </p:spTree>
    <p:extLst>
      <p:ext uri="{BB962C8B-B14F-4D97-AF65-F5344CB8AC3E}">
        <p14:creationId xmlns:p14="http://schemas.microsoft.com/office/powerpoint/2010/main" val="360483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6609" y="10957"/>
            <a:ext cx="11407514" cy="1143000"/>
          </a:xfrm>
        </p:spPr>
        <p:txBody>
          <a:bodyPr>
            <a:normAutofit/>
          </a:bodyPr>
          <a:lstStyle/>
          <a:p>
            <a:pPr>
              <a:lnSpc>
                <a:spcPct val="150000"/>
              </a:lnSpc>
            </a:pPr>
            <a:r>
              <a:rPr lang="en-US" altLang="zh-CN" spc="300" dirty="0">
                <a:latin typeface="华文新魏" panose="02010800040101010101" pitchFamily="2" charset="-122"/>
                <a:ea typeface="华文新魏" panose="02010800040101010101" pitchFamily="2" charset="-122"/>
              </a:rPr>
              <a:t>How Blockchain Works</a:t>
            </a:r>
            <a:endParaRPr lang="en-US" altLang="en-US" spc="300" dirty="0">
              <a:solidFill>
                <a:schemeClr val="tx1"/>
              </a:solidFill>
              <a:uFillTx/>
              <a:latin typeface="华文新魏" panose="02010800040101010101" pitchFamily="2" charset="-122"/>
              <a:ea typeface="华文新魏" panose="02010800040101010101" pitchFamily="2" charset="-122"/>
            </a:endParaRPr>
          </a:p>
        </p:txBody>
      </p:sp>
      <p:grpSp>
        <p:nvGrpSpPr>
          <p:cNvPr id="8" name="Group 7"/>
          <p:cNvGrpSpPr/>
          <p:nvPr/>
        </p:nvGrpSpPr>
        <p:grpSpPr>
          <a:xfrm>
            <a:off x="329784" y="2064279"/>
            <a:ext cx="11476484" cy="4055005"/>
            <a:chOff x="329784" y="1709995"/>
            <a:chExt cx="11476484" cy="4055005"/>
          </a:xfrm>
        </p:grpSpPr>
        <p:pic>
          <p:nvPicPr>
            <p:cNvPr id="6" name="Picture 5"/>
            <p:cNvPicPr>
              <a:picLocks noChangeAspect="1"/>
            </p:cNvPicPr>
            <p:nvPr/>
          </p:nvPicPr>
          <p:blipFill>
            <a:blip r:embed="rId3"/>
            <a:stretch>
              <a:fillRect/>
            </a:stretch>
          </p:blipFill>
          <p:spPr>
            <a:xfrm>
              <a:off x="329784" y="1766741"/>
              <a:ext cx="11476484" cy="3998259"/>
            </a:xfrm>
            <a:prstGeom prst="rect">
              <a:avLst/>
            </a:prstGeom>
          </p:spPr>
        </p:pic>
        <p:sp>
          <p:nvSpPr>
            <p:cNvPr id="7" name="TextBox 6"/>
            <p:cNvSpPr txBox="1"/>
            <p:nvPr/>
          </p:nvSpPr>
          <p:spPr>
            <a:xfrm>
              <a:off x="444565" y="1709995"/>
              <a:ext cx="2417492" cy="707886"/>
            </a:xfrm>
            <a:prstGeom prst="rect">
              <a:avLst/>
            </a:prstGeom>
            <a:noFill/>
          </p:spPr>
          <p:txBody>
            <a:bodyPr wrap="square" rtlCol="0">
              <a:spAutoFit/>
            </a:bodyPr>
            <a:lstStyle/>
            <a:p>
              <a:pPr algn="ctr"/>
              <a:r>
                <a:rPr lang="en-US" altLang="en-US" sz="2000" dirty="0">
                  <a:solidFill>
                    <a:schemeClr val="tx1"/>
                  </a:solidFill>
                  <a:ea typeface="Weibei SC" panose="03000800000000000000" pitchFamily="66" charset="-128"/>
                </a:rPr>
                <a:t>Human Transactions</a:t>
              </a:r>
            </a:p>
          </p:txBody>
        </p:sp>
        <p:sp>
          <p:nvSpPr>
            <p:cNvPr id="9" name="TextBox 8"/>
            <p:cNvSpPr txBox="1"/>
            <p:nvPr/>
          </p:nvSpPr>
          <p:spPr>
            <a:xfrm>
              <a:off x="2930742" y="1712516"/>
              <a:ext cx="2077085" cy="707886"/>
            </a:xfrm>
            <a:prstGeom prst="rect">
              <a:avLst/>
            </a:prstGeom>
            <a:noFill/>
          </p:spPr>
          <p:txBody>
            <a:bodyPr wrap="square" rtlCol="0">
              <a:spAutoFit/>
            </a:bodyPr>
            <a:lstStyle/>
            <a:p>
              <a:pPr algn="ctr"/>
              <a:r>
                <a:rPr lang="en-US" altLang="en-US" sz="2000" dirty="0">
                  <a:solidFill>
                    <a:schemeClr val="tx1"/>
                  </a:solidFill>
                  <a:ea typeface="Weibei SC" panose="03000800000000000000" pitchFamily="66" charset="-128"/>
                </a:rPr>
                <a:t>Broadcast Trans. Records</a:t>
              </a:r>
            </a:p>
          </p:txBody>
        </p:sp>
        <p:sp>
          <p:nvSpPr>
            <p:cNvPr id="10" name="TextBox 9"/>
            <p:cNvSpPr txBox="1"/>
            <p:nvPr/>
          </p:nvSpPr>
          <p:spPr>
            <a:xfrm>
              <a:off x="5067720" y="1737033"/>
              <a:ext cx="2116455" cy="707886"/>
            </a:xfrm>
            <a:prstGeom prst="rect">
              <a:avLst/>
            </a:prstGeom>
            <a:noFill/>
          </p:spPr>
          <p:txBody>
            <a:bodyPr wrap="square" rtlCol="0">
              <a:spAutoFit/>
            </a:bodyPr>
            <a:lstStyle/>
            <a:p>
              <a:pPr algn="ctr"/>
              <a:r>
                <a:rPr lang="en-US" altLang="en-US" sz="2000" dirty="0">
                  <a:solidFill>
                    <a:schemeClr val="tx1"/>
                  </a:solidFill>
                  <a:ea typeface="Weibei SC" panose="03000800000000000000" pitchFamily="66" charset="-128"/>
                </a:rPr>
                <a:t>Replicate Trans. Records</a:t>
              </a:r>
            </a:p>
          </p:txBody>
        </p:sp>
        <p:sp>
          <p:nvSpPr>
            <p:cNvPr id="11" name="TextBox 10"/>
            <p:cNvSpPr txBox="1"/>
            <p:nvPr/>
          </p:nvSpPr>
          <p:spPr>
            <a:xfrm>
              <a:off x="7308327" y="1910175"/>
              <a:ext cx="2116455" cy="369332"/>
            </a:xfrm>
            <a:prstGeom prst="rect">
              <a:avLst/>
            </a:prstGeom>
            <a:noFill/>
          </p:spPr>
          <p:txBody>
            <a:bodyPr wrap="square" rtlCol="0">
              <a:spAutoFit/>
            </a:bodyPr>
            <a:lstStyle/>
            <a:p>
              <a:pPr algn="ctr"/>
              <a:r>
                <a:rPr lang="en-US" altLang="en-US" dirty="0">
                  <a:solidFill>
                    <a:schemeClr val="tx1"/>
                  </a:solidFill>
                  <a:ea typeface="Weibei SC" panose="03000800000000000000" pitchFamily="66" charset="-128"/>
                </a:rPr>
                <a:t>Records in a Block</a:t>
              </a:r>
            </a:p>
          </p:txBody>
        </p:sp>
        <p:sp>
          <p:nvSpPr>
            <p:cNvPr id="12" name="TextBox 11"/>
            <p:cNvSpPr txBox="1"/>
            <p:nvPr/>
          </p:nvSpPr>
          <p:spPr>
            <a:xfrm>
              <a:off x="9539533" y="1782112"/>
              <a:ext cx="2116455" cy="707886"/>
            </a:xfrm>
            <a:prstGeom prst="rect">
              <a:avLst/>
            </a:prstGeom>
            <a:noFill/>
          </p:spPr>
          <p:txBody>
            <a:bodyPr wrap="square" rtlCol="0">
              <a:spAutoFit/>
            </a:bodyPr>
            <a:lstStyle/>
            <a:p>
              <a:pPr algn="ctr"/>
              <a:r>
                <a:rPr lang="en-US" altLang="en-US" sz="2000" dirty="0">
                  <a:solidFill>
                    <a:schemeClr val="tx1"/>
                  </a:solidFill>
                  <a:ea typeface="Weibei SC" panose="03000800000000000000" pitchFamily="66" charset="-128"/>
                </a:rPr>
                <a:t>Linked onto a ”Blockchain”</a:t>
              </a:r>
            </a:p>
          </p:txBody>
        </p:sp>
      </p:grpSp>
      <p:sp>
        <p:nvSpPr>
          <p:cNvPr id="14" name="TextBox 13"/>
          <p:cNvSpPr txBox="1"/>
          <p:nvPr/>
        </p:nvSpPr>
        <p:spPr>
          <a:xfrm>
            <a:off x="883497" y="6353309"/>
            <a:ext cx="10369057" cy="369332"/>
          </a:xfrm>
          <a:prstGeom prst="rect">
            <a:avLst/>
          </a:prstGeom>
          <a:noFill/>
        </p:spPr>
        <p:txBody>
          <a:bodyPr wrap="none" rtlCol="0">
            <a:spAutoFit/>
          </a:bodyPr>
          <a:lstStyle/>
          <a:p>
            <a:pPr algn="ctr"/>
            <a:r>
              <a:rPr lang="en-US" dirty="0">
                <a:solidFill>
                  <a:schemeClr val="tx1"/>
                </a:solidFill>
              </a:rPr>
              <a:t>https://</a:t>
            </a:r>
            <a:r>
              <a:rPr lang="en-US" dirty="0" err="1">
                <a:solidFill>
                  <a:schemeClr val="tx1"/>
                </a:solidFill>
              </a:rPr>
              <a:t>es.slideshare.net</a:t>
            </a:r>
            <a:r>
              <a:rPr lang="en-US" dirty="0">
                <a:solidFill>
                  <a:schemeClr val="tx1"/>
                </a:solidFill>
              </a:rPr>
              <a:t>/</a:t>
            </a:r>
            <a:r>
              <a:rPr lang="en-US" dirty="0" err="1">
                <a:solidFill>
                  <a:schemeClr val="tx1"/>
                </a:solidFill>
              </a:rPr>
              <a:t>coiicv</a:t>
            </a:r>
            <a:r>
              <a:rPr lang="en-US" dirty="0">
                <a:solidFill>
                  <a:schemeClr val="tx1"/>
                </a:solidFill>
              </a:rPr>
              <a:t>/joaqun-moreno-blockchain-practice-lead-de-globant-semanainformaticacom</a:t>
            </a:r>
          </a:p>
        </p:txBody>
      </p:sp>
      <p:sp>
        <p:nvSpPr>
          <p:cNvPr id="13" name="Title 1"/>
          <p:cNvSpPr txBox="1"/>
          <p:nvPr/>
        </p:nvSpPr>
        <p:spPr>
          <a:xfrm>
            <a:off x="326609" y="1026405"/>
            <a:ext cx="11407514" cy="1143000"/>
          </a:xfrm>
          <a:prstGeom prst="rect">
            <a:avLst/>
          </a:prstGeom>
        </p:spPr>
        <p:txBody>
          <a:bodyPr vert="horz" lIns="91440" tIns="45720" rIns="91440" bIns="45720" rtlCol="0" anchor="ct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a:lnSpc>
                <a:spcPct val="150000"/>
              </a:lnSpc>
            </a:pPr>
            <a:r>
              <a:rPr lang="en-US" altLang="zh-TW" sz="3600" spc="300" dirty="0">
                <a:solidFill>
                  <a:schemeClr val="tx1"/>
                </a:solidFill>
                <a:uFillTx/>
                <a:latin typeface="华文新魏" panose="02010800040101010101" pitchFamily="2" charset="-122"/>
                <a:ea typeface="华文新魏" panose="02010800040101010101" pitchFamily="2" charset="-122"/>
              </a:rPr>
              <a:t>Human transactions witness event sequences.</a:t>
            </a:r>
            <a:endParaRPr lang="zh-TW" altLang="en-US" sz="3600" spc="300" dirty="0">
              <a:solidFill>
                <a:schemeClr val="tx1"/>
              </a:solidFill>
              <a:uFillTx/>
              <a:latin typeface="华文新魏" panose="02010800040101010101" pitchFamily="2" charset="-122"/>
              <a:ea typeface="华文新魏" panose="02010800040101010101" pitchFamily="2" charset="-122"/>
            </a:endParaRPr>
          </a:p>
        </p:txBody>
      </p:sp>
      <p:sp>
        <p:nvSpPr>
          <p:cNvPr id="3" name="TextBox 2">
            <a:extLst>
              <a:ext uri="{FF2B5EF4-FFF2-40B4-BE49-F238E27FC236}">
                <a16:creationId xmlns:a16="http://schemas.microsoft.com/office/drawing/2014/main" id="{F156ABC0-9482-CA44-9F4F-A524E768A825}"/>
              </a:ext>
            </a:extLst>
          </p:cNvPr>
          <p:cNvSpPr txBox="1"/>
          <p:nvPr/>
        </p:nvSpPr>
        <p:spPr>
          <a:xfrm>
            <a:off x="9262533" y="4168209"/>
            <a:ext cx="1191736" cy="338554"/>
          </a:xfrm>
          <a:prstGeom prst="rect">
            <a:avLst/>
          </a:prstGeom>
          <a:noFill/>
        </p:spPr>
        <p:txBody>
          <a:bodyPr wrap="none" rtlCol="0">
            <a:spAutoFit/>
          </a:bodyPr>
          <a:lstStyle/>
          <a:p>
            <a:r>
              <a:rPr lang="en-US" altLang="zh-CN" sz="1600" dirty="0">
                <a:ea typeface="STXingkai" panose="02010800040101010101" pitchFamily="2" charset="-122"/>
              </a:rPr>
              <a:t>Timestamp</a:t>
            </a:r>
            <a:endParaRPr lang="en-US" sz="1600" dirty="0">
              <a:ea typeface="STXingkai" panose="02010800040101010101" pitchFamily="2" charset="-122"/>
            </a:endParaRPr>
          </a:p>
        </p:txBody>
      </p:sp>
      <p:cxnSp>
        <p:nvCxnSpPr>
          <p:cNvPr id="5" name="Straight Arrow Connector 4">
            <a:extLst>
              <a:ext uri="{FF2B5EF4-FFF2-40B4-BE49-F238E27FC236}">
                <a16:creationId xmlns:a16="http://schemas.microsoft.com/office/drawing/2014/main" id="{5638BD94-AF89-0D46-813D-D335D0EAE8C5}"/>
              </a:ext>
            </a:extLst>
          </p:cNvPr>
          <p:cNvCxnSpPr>
            <a:cxnSpLocks/>
            <a:stCxn id="3" idx="0"/>
          </p:cNvCxnSpPr>
          <p:nvPr/>
        </p:nvCxnSpPr>
        <p:spPr>
          <a:xfrm flipH="1" flipV="1">
            <a:off x="9262541" y="3429001"/>
            <a:ext cx="595860" cy="7392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00A7B4DE-8F9F-5542-9CD2-A1D3C2C30ADA}"/>
              </a:ext>
            </a:extLst>
          </p:cNvPr>
          <p:cNvCxnSpPr>
            <a:cxnSpLocks/>
            <a:stCxn id="3" idx="0"/>
          </p:cNvCxnSpPr>
          <p:nvPr/>
        </p:nvCxnSpPr>
        <p:spPr>
          <a:xfrm flipV="1">
            <a:off x="9858401" y="3611491"/>
            <a:ext cx="782088" cy="5567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AB88B37-B38C-0F42-BF06-F9FF5CEC3C7B}"/>
              </a:ext>
            </a:extLst>
          </p:cNvPr>
          <p:cNvCxnSpPr>
            <a:cxnSpLocks/>
            <a:stCxn id="3" idx="0"/>
          </p:cNvCxnSpPr>
          <p:nvPr/>
        </p:nvCxnSpPr>
        <p:spPr>
          <a:xfrm>
            <a:off x="9858401" y="4168209"/>
            <a:ext cx="782088" cy="230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F4ACD8-205E-914A-B0ED-790CF1D3A09B}"/>
              </a:ext>
            </a:extLst>
          </p:cNvPr>
          <p:cNvCxnSpPr>
            <a:cxnSpLocks/>
          </p:cNvCxnSpPr>
          <p:nvPr/>
        </p:nvCxnSpPr>
        <p:spPr>
          <a:xfrm>
            <a:off x="9816531" y="4629875"/>
            <a:ext cx="823958" cy="5900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AB38A17-7EE9-9C4B-A062-5A4EB593E836}"/>
              </a:ext>
            </a:extLst>
          </p:cNvPr>
          <p:cNvSpPr txBox="1"/>
          <p:nvPr/>
        </p:nvSpPr>
        <p:spPr>
          <a:xfrm>
            <a:off x="2025136" y="5964326"/>
            <a:ext cx="6545382" cy="369332"/>
          </a:xfrm>
          <a:prstGeom prst="rect">
            <a:avLst/>
          </a:prstGeom>
          <a:noFill/>
        </p:spPr>
        <p:txBody>
          <a:bodyPr wrap="none" rtlCol="0">
            <a:spAutoFit/>
          </a:bodyPr>
          <a:lstStyle/>
          <a:p>
            <a:r>
              <a:rPr lang="en-US" altLang="zh-CN" dirty="0">
                <a:ea typeface="STXingkai" panose="02010800040101010101" pitchFamily="2" charset="-122"/>
              </a:rPr>
              <a:t>Data replication node should be administratively independent</a:t>
            </a:r>
            <a:endParaRPr lang="en-US" dirty="0">
              <a:ea typeface="STXingkai" panose="02010800040101010101" pitchFamily="2" charset="-122"/>
            </a:endParaRPr>
          </a:p>
        </p:txBody>
      </p:sp>
      <p:cxnSp>
        <p:nvCxnSpPr>
          <p:cNvPr id="20" name="Straight Arrow Connector 19">
            <a:extLst>
              <a:ext uri="{FF2B5EF4-FFF2-40B4-BE49-F238E27FC236}">
                <a16:creationId xmlns:a16="http://schemas.microsoft.com/office/drawing/2014/main" id="{02FEB743-BC50-BE4B-B7FD-EA3217999364}"/>
              </a:ext>
            </a:extLst>
          </p:cNvPr>
          <p:cNvCxnSpPr>
            <a:cxnSpLocks/>
          </p:cNvCxnSpPr>
          <p:nvPr/>
        </p:nvCxnSpPr>
        <p:spPr>
          <a:xfrm flipH="1" flipV="1">
            <a:off x="3722914" y="5615756"/>
            <a:ext cx="653143" cy="343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32A0821-C67B-FB45-B9D8-D99BD308DFA2}"/>
              </a:ext>
            </a:extLst>
          </p:cNvPr>
          <p:cNvCxnSpPr>
            <a:cxnSpLocks/>
          </p:cNvCxnSpPr>
          <p:nvPr/>
        </p:nvCxnSpPr>
        <p:spPr>
          <a:xfrm flipV="1">
            <a:off x="4464101" y="5647597"/>
            <a:ext cx="262216" cy="311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5F7BBED-C596-8446-8E99-490B424E92AB}"/>
              </a:ext>
            </a:extLst>
          </p:cNvPr>
          <p:cNvCxnSpPr>
            <a:cxnSpLocks/>
          </p:cNvCxnSpPr>
          <p:nvPr/>
        </p:nvCxnSpPr>
        <p:spPr>
          <a:xfrm flipV="1">
            <a:off x="4726317" y="5219947"/>
            <a:ext cx="1130197" cy="714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BA58655-110B-8542-8C97-155546DE260A}"/>
              </a:ext>
            </a:extLst>
          </p:cNvPr>
          <p:cNvCxnSpPr>
            <a:cxnSpLocks/>
          </p:cNvCxnSpPr>
          <p:nvPr/>
        </p:nvCxnSpPr>
        <p:spPr>
          <a:xfrm flipV="1">
            <a:off x="4930055" y="5219946"/>
            <a:ext cx="1757798" cy="739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079B3B5-2C2B-DC48-8AE4-8E5067D929DD}"/>
              </a:ext>
            </a:extLst>
          </p:cNvPr>
          <p:cNvSpPr txBox="1"/>
          <p:nvPr/>
        </p:nvSpPr>
        <p:spPr>
          <a:xfrm>
            <a:off x="8291305" y="1026405"/>
            <a:ext cx="971228" cy="523220"/>
          </a:xfrm>
          <a:prstGeom prst="rect">
            <a:avLst/>
          </a:prstGeom>
          <a:noFill/>
        </p:spPr>
        <p:txBody>
          <a:bodyPr wrap="none" rtlCol="0">
            <a:spAutoFit/>
          </a:bodyPr>
          <a:lstStyle/>
          <a:p>
            <a:r>
              <a:rPr lang="en-CN" sz="2800" dirty="0">
                <a:solidFill>
                  <a:srgbClr val="FF0000"/>
                </a:solidFill>
              </a:rPr>
              <a:t>Time</a:t>
            </a:r>
          </a:p>
        </p:txBody>
      </p:sp>
    </p:spTree>
    <p:extLst>
      <p:ext uri="{BB962C8B-B14F-4D97-AF65-F5344CB8AC3E}">
        <p14:creationId xmlns:p14="http://schemas.microsoft.com/office/powerpoint/2010/main" val="2343857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84EE74-6F48-444C-A5E2-D8DE10B89091}"/>
              </a:ext>
            </a:extLst>
          </p:cNvPr>
          <p:cNvPicPr>
            <a:picLocks noChangeAspect="1"/>
          </p:cNvPicPr>
          <p:nvPr/>
        </p:nvPicPr>
        <p:blipFill>
          <a:blip r:embed="rId3"/>
          <a:stretch>
            <a:fillRect/>
          </a:stretch>
        </p:blipFill>
        <p:spPr>
          <a:xfrm>
            <a:off x="3219449" y="2102505"/>
            <a:ext cx="5753101" cy="3835399"/>
          </a:xfrm>
          <a:prstGeom prst="rect">
            <a:avLst/>
          </a:prstGeom>
        </p:spPr>
      </p:pic>
      <p:pic>
        <p:nvPicPr>
          <p:cNvPr id="9" name="Picture 8">
            <a:extLst>
              <a:ext uri="{FF2B5EF4-FFF2-40B4-BE49-F238E27FC236}">
                <a16:creationId xmlns:a16="http://schemas.microsoft.com/office/drawing/2014/main" id="{BE5231B6-6274-054D-A0A7-6081EAC6B139}"/>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412" b="92706" l="2455" r="99354">
                        <a14:foregroundMark x1="2584" y1="1647" x2="2972" y2="20235"/>
                        <a14:foregroundMark x1="2972" y1="20235" x2="10465" y2="32941"/>
                        <a14:foregroundMark x1="10465" y1="32941" x2="18088" y2="20706"/>
                        <a14:foregroundMark x1="18088" y1="20706" x2="11370" y2="6824"/>
                        <a14:foregroundMark x1="11370" y1="6824" x2="2455" y2="1647"/>
                        <a14:foregroundMark x1="5426" y1="62353" x2="15504" y2="60471"/>
                        <a14:foregroundMark x1="15504" y1="60471" x2="16021" y2="79765"/>
                        <a14:foregroundMark x1="16021" y1="79765" x2="8398" y2="92706"/>
                        <a14:foregroundMark x1="8398" y1="92706" x2="6392" y2="72114"/>
                        <a14:foregroundMark x1="75581" y1="76941" x2="85271" y2="71059"/>
                        <a14:foregroundMark x1="85271" y1="71059" x2="90956" y2="86353"/>
                        <a14:foregroundMark x1="90956" y1="86353" x2="81137" y2="93176"/>
                        <a14:foregroundMark x1="81137" y1="93176" x2="76357" y2="78353"/>
                        <a14:foregroundMark x1="25969" y1="72235" x2="35271" y2="64941"/>
                        <a14:foregroundMark x1="35271" y1="64941" x2="46899" y2="62588"/>
                        <a14:foregroundMark x1="46899" y1="62588" x2="58269" y2="67529"/>
                        <a14:foregroundMark x1="58269" y1="67529" x2="54134" y2="84941"/>
                        <a14:foregroundMark x1="54134" y1="84941" x2="31654" y2="86118"/>
                        <a14:foregroundMark x1="31654" y1="86118" x2="30103" y2="69647"/>
                        <a14:foregroundMark x1="75323" y1="25412" x2="75194" y2="5176"/>
                        <a14:foregroundMark x1="75194" y1="5176" x2="89147" y2="1176"/>
                        <a14:foregroundMark x1="89147" y1="1176" x2="93152" y2="18353"/>
                        <a14:foregroundMark x1="93152" y1="18353" x2="90568" y2="36471"/>
                        <a14:foregroundMark x1="90568" y1="36471" x2="79457" y2="38118"/>
                        <a14:foregroundMark x1="79457" y1="38118" x2="73773" y2="21882"/>
                        <a14:foregroundMark x1="73773" y1="21882" x2="75194" y2="18588"/>
                        <a14:foregroundMark x1="78682" y1="49882" x2="90181" y2="45176"/>
                        <a14:foregroundMark x1="90181" y1="45176" x2="99354" y2="54118"/>
                        <a14:foregroundMark x1="99354" y1="54118" x2="89535" y2="60706"/>
                        <a14:foregroundMark x1="89535" y1="60706" x2="79587" y2="54353"/>
                        <a14:foregroundMark x1="79587" y1="54353" x2="79328" y2="46824"/>
                        <a14:foregroundMark x1="77778" y1="59059" x2="98320" y2="55294"/>
                        <a14:foregroundMark x1="98320" y1="55294" x2="89147" y2="64706"/>
                        <a14:foregroundMark x1="89147" y1="64706" x2="78424" y2="62588"/>
                        <a14:foregroundMark x1="78424" y1="62588" x2="79199" y2="58824"/>
                        <a14:foregroundMark x1="78036" y1="76235" x2="87726" y2="69647"/>
                        <a14:foregroundMark x1="87726" y1="69647" x2="82687" y2="75059"/>
                        <a14:foregroundMark x1="87726" y1="87765" x2="87984" y2="87294"/>
                        <a14:foregroundMark x1="89535" y1="87765" x2="90956" y2="88471"/>
                        <a14:foregroundMark x1="90052" y1="92000" x2="83721" y2="91529"/>
                        <a14:foregroundMark x1="15891" y1="79294" x2="8786" y2="65882"/>
                        <a14:foregroundMark x1="8786" y1="65882" x2="17054" y2="76706"/>
                        <a14:foregroundMark x1="17054" y1="76706" x2="16021" y2="80235"/>
                        <a14:foregroundMark x1="15891" y1="90588" x2="12532" y2="70353"/>
                        <a14:foregroundMark x1="15456" y1="83409" x2="16537" y2="88235"/>
                        <a14:foregroundMark x1="12532" y1="70353" x2="15427" y2="83281"/>
                        <a14:foregroundMark x1="16537" y1="88235" x2="15245" y2="89882"/>
                        <a14:foregroundMark x1="7106" y1="91765" x2="6460" y2="91529"/>
                        <a14:foregroundMark x1="4119" y1="62796" x2="4005" y2="60000"/>
                        <a14:foregroundMark x1="4005" y1="60000" x2="3939" y2="62816"/>
                        <a14:backgroundMark x1="3876" y1="62824" x2="4522" y2="81882"/>
                        <a14:backgroundMark x1="4522" y1="81882" x2="388" y2="65412"/>
                        <a14:backgroundMark x1="6072" y1="91294" x2="5943" y2="91765"/>
                        <a14:backgroundMark x1="16925" y1="80471" x2="18217" y2="81882"/>
                      </a14:backgroundRemoval>
                    </a14:imgEffect>
                  </a14:imgLayer>
                </a14:imgProps>
              </a:ext>
              <a:ext uri="{28A0092B-C50C-407E-A947-70E740481C1C}">
                <a14:useLocalDpi xmlns:a14="http://schemas.microsoft.com/office/drawing/2010/main"/>
              </a:ext>
            </a:extLst>
          </a:blip>
          <a:stretch>
            <a:fillRect/>
          </a:stretch>
        </p:blipFill>
        <p:spPr>
          <a:xfrm>
            <a:off x="7180382" y="2957489"/>
            <a:ext cx="4716100" cy="2588615"/>
          </a:xfrm>
          <a:prstGeom prst="rect">
            <a:avLst/>
          </a:prstGeom>
        </p:spPr>
      </p:pic>
      <p:sp>
        <p:nvSpPr>
          <p:cNvPr id="2" name="Title 1">
            <a:extLst>
              <a:ext uri="{FF2B5EF4-FFF2-40B4-BE49-F238E27FC236}">
                <a16:creationId xmlns:a16="http://schemas.microsoft.com/office/drawing/2014/main" id="{24C041ED-2DCC-5748-BAC3-25B0A06C0CCD}"/>
              </a:ext>
            </a:extLst>
          </p:cNvPr>
          <p:cNvSpPr>
            <a:spLocks noGrp="1"/>
          </p:cNvSpPr>
          <p:nvPr>
            <p:ph type="title" idx="4294967295"/>
          </p:nvPr>
        </p:nvSpPr>
        <p:spPr>
          <a:xfrm>
            <a:off x="609600" y="317502"/>
            <a:ext cx="10972800" cy="1143000"/>
          </a:xfrm>
        </p:spPr>
        <p:txBody>
          <a:bodyPr>
            <a:normAutofit fontScale="90000"/>
          </a:bodyPr>
          <a:lstStyle/>
          <a:p>
            <a:r>
              <a:rPr lang="en-US" altLang="zh-CN" dirty="0"/>
              <a:t>Blockchain is the first Trust-worthy Global Clock</a:t>
            </a:r>
            <a:endParaRPr lang="en-US" dirty="0"/>
          </a:p>
        </p:txBody>
      </p:sp>
      <p:sp>
        <p:nvSpPr>
          <p:cNvPr id="3" name="Content Placeholder 2">
            <a:extLst>
              <a:ext uri="{FF2B5EF4-FFF2-40B4-BE49-F238E27FC236}">
                <a16:creationId xmlns:a16="http://schemas.microsoft.com/office/drawing/2014/main" id="{5A6524A0-41ED-3043-9D2B-F091A94764CA}"/>
              </a:ext>
            </a:extLst>
          </p:cNvPr>
          <p:cNvSpPr>
            <a:spLocks noGrp="1"/>
          </p:cNvSpPr>
          <p:nvPr>
            <p:ph idx="4294967295"/>
          </p:nvPr>
        </p:nvSpPr>
        <p:spPr>
          <a:xfrm>
            <a:off x="609600" y="1600202"/>
            <a:ext cx="10972800" cy="803030"/>
          </a:xfrm>
        </p:spPr>
        <p:txBody>
          <a:bodyPr>
            <a:normAutofit/>
          </a:bodyPr>
          <a:lstStyle/>
          <a:p>
            <a:r>
              <a:rPr lang="en-US" altLang="zh-CN" dirty="0"/>
              <a:t>Sundial is the only “trust-worthy” global clock before 2008</a:t>
            </a:r>
            <a:endParaRPr lang="en-US" altLang="zh-CN" dirty="0">
              <a:solidFill>
                <a:srgbClr val="FF0000"/>
              </a:solidFill>
            </a:endParaRPr>
          </a:p>
          <a:p>
            <a:pPr lvl="1"/>
            <a:endParaRPr lang="en-US" dirty="0"/>
          </a:p>
        </p:txBody>
      </p:sp>
      <p:sp>
        <p:nvSpPr>
          <p:cNvPr id="5" name="TextBox 4">
            <a:extLst>
              <a:ext uri="{FF2B5EF4-FFF2-40B4-BE49-F238E27FC236}">
                <a16:creationId xmlns:a16="http://schemas.microsoft.com/office/drawing/2014/main" id="{222BF9AC-9D6D-F64D-9367-033CFB1A456F}"/>
              </a:ext>
            </a:extLst>
          </p:cNvPr>
          <p:cNvSpPr txBox="1"/>
          <p:nvPr/>
        </p:nvSpPr>
        <p:spPr>
          <a:xfrm>
            <a:off x="480644" y="6446181"/>
            <a:ext cx="11040523" cy="307777"/>
          </a:xfrm>
          <a:prstGeom prst="rect">
            <a:avLst/>
          </a:prstGeom>
          <a:noFill/>
        </p:spPr>
        <p:txBody>
          <a:bodyPr wrap="none" rtlCol="0">
            <a:spAutoFit/>
          </a:bodyPr>
          <a:lstStyle/>
          <a:p>
            <a:r>
              <a:rPr lang="zh-CN" altLang="en-US" sz="1400" dirty="0">
                <a:solidFill>
                  <a:schemeClr val="bg1">
                    <a:lumMod val="85000"/>
                  </a:schemeClr>
                </a:solidFill>
                <a:latin typeface="Weibei SC" panose="03000800000000000000" pitchFamily="66" charset="-128"/>
                <a:ea typeface="Weibei SC" panose="03000800000000000000" pitchFamily="66" charset="-128"/>
              </a:rPr>
              <a:t>日晷图像来源：</a:t>
            </a:r>
            <a:r>
              <a:rPr lang="en-US" sz="1400" dirty="0">
                <a:solidFill>
                  <a:schemeClr val="bg1">
                    <a:lumMod val="85000"/>
                  </a:schemeClr>
                </a:solidFill>
              </a:rPr>
              <a:t>https://</a:t>
            </a:r>
            <a:r>
              <a:rPr lang="en-US" sz="1400" dirty="0" err="1">
                <a:solidFill>
                  <a:schemeClr val="bg1">
                    <a:lumMod val="85000"/>
                  </a:schemeClr>
                </a:solidFill>
              </a:rPr>
              <a:t>www.dailymail.co.uk</a:t>
            </a:r>
            <a:r>
              <a:rPr lang="en-US" sz="1400" dirty="0">
                <a:solidFill>
                  <a:schemeClr val="bg1">
                    <a:lumMod val="85000"/>
                  </a:schemeClr>
                </a:solidFill>
              </a:rPr>
              <a:t>/news/article-6727419/Top-sundial-expert-sheds-fascinating-light-art-form-fears-slipping-shadows.html</a:t>
            </a:r>
          </a:p>
        </p:txBody>
      </p:sp>
      <p:pic>
        <p:nvPicPr>
          <p:cNvPr id="6" name="Picture 5">
            <a:extLst>
              <a:ext uri="{FF2B5EF4-FFF2-40B4-BE49-F238E27FC236}">
                <a16:creationId xmlns:a16="http://schemas.microsoft.com/office/drawing/2014/main" id="{AD72A897-B085-0645-BB5A-246E446B1157}"/>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9939" b="89858" l="9464" r="89905">
                        <a14:foregroundMark x1="8833" y1="63083" x2="10410" y2="78905"/>
                        <a14:foregroundMark x1="10410" y1="78905" x2="9464" y2="60852"/>
                        <a14:foregroundMark x1="29495" y1="86410" x2="29180" y2="86410"/>
                        <a14:foregroundMark x1="76025" y1="66126" x2="86278" y2="64097"/>
                        <a14:foregroundMark x1="86278" y1="64097" x2="76656" y2="59026"/>
                        <a14:foregroundMark x1="76656" y1="59026" x2="76025" y2="66734"/>
                      </a14:backgroundRemoval>
                    </a14:imgEffect>
                  </a14:imgLayer>
                </a14:imgProps>
              </a:ext>
              <a:ext uri="{28A0092B-C50C-407E-A947-70E740481C1C}">
                <a14:useLocalDpi xmlns:a14="http://schemas.microsoft.com/office/drawing/2010/main"/>
              </a:ext>
            </a:extLst>
          </a:blip>
          <a:stretch>
            <a:fillRect/>
          </a:stretch>
        </p:blipFill>
        <p:spPr>
          <a:xfrm>
            <a:off x="1043097" y="3446861"/>
            <a:ext cx="2822479" cy="2190315"/>
          </a:xfrm>
          <a:prstGeom prst="rect">
            <a:avLst/>
          </a:prstGeom>
        </p:spPr>
      </p:pic>
      <p:sp>
        <p:nvSpPr>
          <p:cNvPr id="8" name="TextBox 7">
            <a:extLst>
              <a:ext uri="{FF2B5EF4-FFF2-40B4-BE49-F238E27FC236}">
                <a16:creationId xmlns:a16="http://schemas.microsoft.com/office/drawing/2014/main" id="{C849C8C3-B404-9B47-8491-038A51EF4BD3}"/>
              </a:ext>
            </a:extLst>
          </p:cNvPr>
          <p:cNvSpPr txBox="1"/>
          <p:nvPr/>
        </p:nvSpPr>
        <p:spPr>
          <a:xfrm>
            <a:off x="6587945" y="5637176"/>
            <a:ext cx="5900974" cy="253916"/>
          </a:xfrm>
          <a:prstGeom prst="rect">
            <a:avLst/>
          </a:prstGeom>
          <a:noFill/>
        </p:spPr>
        <p:txBody>
          <a:bodyPr wrap="none" rtlCol="0">
            <a:spAutoFit/>
          </a:bodyPr>
          <a:lstStyle/>
          <a:p>
            <a:r>
              <a:rPr lang="en-US" sz="1050" dirty="0">
                <a:solidFill>
                  <a:schemeClr val="bg1">
                    <a:lumMod val="85000"/>
                  </a:schemeClr>
                </a:solidFill>
                <a:latin typeface="Weibei SC" panose="03000800000000000000" pitchFamily="66" charset="-128"/>
                <a:ea typeface="Weibei SC" panose="03000800000000000000" pitchFamily="66" charset="-128"/>
              </a:rPr>
              <a:t>NTP </a:t>
            </a:r>
            <a:r>
              <a:rPr lang="zh-CN" altLang="en-US" sz="1050" dirty="0">
                <a:solidFill>
                  <a:schemeClr val="bg1">
                    <a:lumMod val="85000"/>
                  </a:schemeClr>
                </a:solidFill>
                <a:latin typeface="Weibei SC" panose="03000800000000000000" pitchFamily="66" charset="-128"/>
                <a:ea typeface="Weibei SC" panose="03000800000000000000" pitchFamily="66" charset="-128"/>
              </a:rPr>
              <a:t>图像来源：</a:t>
            </a:r>
            <a:r>
              <a:rPr lang="en-US" sz="1050" dirty="0">
                <a:solidFill>
                  <a:schemeClr val="bg1">
                    <a:lumMod val="85000"/>
                  </a:schemeClr>
                </a:solidFill>
              </a:rPr>
              <a:t>https://</a:t>
            </a:r>
            <a:r>
              <a:rPr lang="en-US" sz="1050" dirty="0" err="1">
                <a:solidFill>
                  <a:schemeClr val="bg1">
                    <a:lumMod val="85000"/>
                  </a:schemeClr>
                </a:solidFill>
              </a:rPr>
              <a:t>thecustomizewindows.com</a:t>
            </a:r>
            <a:r>
              <a:rPr lang="en-US" sz="1050" dirty="0">
                <a:solidFill>
                  <a:schemeClr val="bg1">
                    <a:lumMod val="85000"/>
                  </a:schemeClr>
                </a:solidFill>
              </a:rPr>
              <a:t>/2019/03/esp32-arduino-get-time-date-ntp-server/</a:t>
            </a:r>
          </a:p>
        </p:txBody>
      </p:sp>
      <p:sp>
        <p:nvSpPr>
          <p:cNvPr id="10" name="Cross 9">
            <a:extLst>
              <a:ext uri="{FF2B5EF4-FFF2-40B4-BE49-F238E27FC236}">
                <a16:creationId xmlns:a16="http://schemas.microsoft.com/office/drawing/2014/main" id="{9DE8A39B-9F14-1346-8A83-166A10662B9D}"/>
              </a:ext>
            </a:extLst>
          </p:cNvPr>
          <p:cNvSpPr/>
          <p:nvPr/>
        </p:nvSpPr>
        <p:spPr>
          <a:xfrm rot="2704946">
            <a:off x="8683652" y="3405839"/>
            <a:ext cx="1709557" cy="1691914"/>
          </a:xfrm>
          <a:prstGeom prst="plus">
            <a:avLst>
              <a:gd name="adj" fmla="val 46272"/>
            </a:avLst>
          </a:prstGeom>
          <a:solidFill>
            <a:srgbClr val="FF0000">
              <a:alpha val="5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320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7249" y="-4128"/>
            <a:ext cx="11407514" cy="1584127"/>
          </a:xfrm>
        </p:spPr>
        <p:txBody>
          <a:bodyPr>
            <a:noAutofit/>
          </a:bodyPr>
          <a:lstStyle/>
          <a:p>
            <a:pPr>
              <a:lnSpc>
                <a:spcPct val="150000"/>
              </a:lnSpc>
            </a:pPr>
            <a:r>
              <a:rPr lang="en-US" altLang="en-US" sz="4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Trust-worthy Data</a:t>
            </a:r>
            <a:r>
              <a:rPr lang="zh-CN" altLang="en-US" sz="4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t>
            </a:r>
            <a:r>
              <a:rPr lang="en-US" altLang="zh-CN" sz="4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Data with verifiable Physical Meaning</a:t>
            </a:r>
            <a:endParaRPr lang="en-US" altLang="en-US" sz="400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60104" y="2105761"/>
            <a:ext cx="5668823" cy="3337489"/>
          </a:xfrm>
          <a:prstGeom prst="rect">
            <a:avLst/>
          </a:prstGeom>
        </p:spPr>
      </p:pic>
      <p:pic>
        <p:nvPicPr>
          <p:cNvPr id="11" name="Picture 10"/>
          <p:cNvPicPr>
            <a:picLocks noChangeAspect="1"/>
          </p:cNvPicPr>
          <p:nvPr/>
        </p:nvPicPr>
        <p:blipFill>
          <a:blip r:embed="rId4" cstate="screen"/>
          <a:stretch>
            <a:fillRect/>
          </a:stretch>
        </p:blipFill>
        <p:spPr>
          <a:xfrm>
            <a:off x="5998606" y="3774506"/>
            <a:ext cx="5965931" cy="2496923"/>
          </a:xfrm>
          <a:prstGeom prst="rect">
            <a:avLst/>
          </a:prstGeom>
        </p:spPr>
      </p:pic>
      <p:sp>
        <p:nvSpPr>
          <p:cNvPr id="18" name="TextBox 17"/>
          <p:cNvSpPr txBox="1"/>
          <p:nvPr/>
        </p:nvSpPr>
        <p:spPr>
          <a:xfrm>
            <a:off x="6847812" y="2971367"/>
            <a:ext cx="4267515" cy="677045"/>
          </a:xfrm>
          <a:prstGeom prst="rect">
            <a:avLst/>
          </a:prstGeom>
          <a:noFill/>
        </p:spPr>
        <p:txBody>
          <a:bodyPr wrap="none" rtlCol="0">
            <a:spAutoFit/>
          </a:bodyPr>
          <a:lstStyle/>
          <a:p>
            <a:pPr algn="just">
              <a:lnSpc>
                <a:spcPct val="150000"/>
              </a:lnSpc>
            </a:pPr>
            <a:r>
              <a:rPr lang="en-US" altLang="en-US" sz="2800" spc="300" dirty="0">
                <a:solidFill>
                  <a:schemeClr val="tx1"/>
                </a:solidFill>
                <a:uFillTx/>
                <a:latin typeface="华文新魏" panose="02010800040101010101" pitchFamily="2" charset="-122"/>
                <a:ea typeface="华文新魏" panose="02010800040101010101" pitchFamily="2" charset="-122"/>
              </a:rPr>
              <a:t>Blockchain as Sundial</a:t>
            </a:r>
          </a:p>
        </p:txBody>
      </p:sp>
      <p:pic>
        <p:nvPicPr>
          <p:cNvPr id="14" name="Picture 13">
            <a:extLst>
              <a:ext uri="{FF2B5EF4-FFF2-40B4-BE49-F238E27FC236}">
                <a16:creationId xmlns:a16="http://schemas.microsoft.com/office/drawing/2014/main" id="{6D314212-D664-B749-BE09-BCFF499083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8438" y="1810927"/>
            <a:ext cx="2038350" cy="1358900"/>
          </a:xfrm>
          <a:prstGeom prst="rect">
            <a:avLst/>
          </a:prstGeom>
        </p:spPr>
      </p:pic>
      <p:pic>
        <p:nvPicPr>
          <p:cNvPr id="15" name="Picture 14">
            <a:extLst>
              <a:ext uri="{FF2B5EF4-FFF2-40B4-BE49-F238E27FC236}">
                <a16:creationId xmlns:a16="http://schemas.microsoft.com/office/drawing/2014/main" id="{B3E9D1E3-A912-9E4C-AAC7-77CEB6AF0DD0}"/>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9939" b="89858" l="9464" r="89905">
                        <a14:foregroundMark x1="8833" y1="63083" x2="10410" y2="78905"/>
                        <a14:foregroundMark x1="10410" y1="78905" x2="9464" y2="60852"/>
                        <a14:foregroundMark x1="29495" y1="86410" x2="29180" y2="86410"/>
                        <a14:foregroundMark x1="76025" y1="66126" x2="86278" y2="64097"/>
                        <a14:foregroundMark x1="86278" y1="64097" x2="76656" y2="59026"/>
                        <a14:foregroundMark x1="76656" y1="59026" x2="76025" y2="66734"/>
                      </a14:backgroundRemoval>
                    </a14:imgEffect>
                  </a14:imgLayer>
                </a14:imgProps>
              </a:ext>
              <a:ext uri="{28A0092B-C50C-407E-A947-70E740481C1C}">
                <a14:useLocalDpi xmlns:a14="http://schemas.microsoft.com/office/drawing/2010/main"/>
              </a:ext>
            </a:extLst>
          </a:blip>
          <a:stretch>
            <a:fillRect/>
          </a:stretch>
        </p:blipFill>
        <p:spPr>
          <a:xfrm>
            <a:off x="6623738" y="2005977"/>
            <a:ext cx="999839" cy="775900"/>
          </a:xfrm>
          <a:prstGeom prst="rect">
            <a:avLst/>
          </a:prstGeom>
        </p:spPr>
      </p:pic>
      <p:pic>
        <p:nvPicPr>
          <p:cNvPr id="16" name="Picture 15">
            <a:extLst>
              <a:ext uri="{FF2B5EF4-FFF2-40B4-BE49-F238E27FC236}">
                <a16:creationId xmlns:a16="http://schemas.microsoft.com/office/drawing/2014/main" id="{B0563115-2688-614D-8117-B83755A52746}"/>
              </a:ext>
            </a:extLst>
          </p:cNvPr>
          <p:cNvPicPr>
            <a:picLocks noChangeAspect="1"/>
          </p:cNvPicPr>
          <p:nvPr/>
        </p:nvPicPr>
        <p:blipFill>
          <a:blip r:embed="rId6" cstate="screen">
            <a:extLst>
              <a:ext uri="{BEBA8EAE-BF5A-486C-A8C5-ECC9F3942E4B}">
                <a14:imgProps xmlns:a14="http://schemas.microsoft.com/office/drawing/2010/main">
                  <a14:imgLayer r:embed="rId8">
                    <a14:imgEffect>
                      <a14:backgroundRemoval t="9939" b="89858" l="9464" r="89905">
                        <a14:foregroundMark x1="8833" y1="63083" x2="10410" y2="78905"/>
                        <a14:foregroundMark x1="10410" y1="78905" x2="9464" y2="60852"/>
                        <a14:foregroundMark x1="29495" y1="86410" x2="29180" y2="86410"/>
                        <a14:foregroundMark x1="76025" y1="66126" x2="86278" y2="64097"/>
                        <a14:foregroundMark x1="86278" y1="64097" x2="76656" y2="59026"/>
                        <a14:foregroundMark x1="76656" y1="59026" x2="76025" y2="66734"/>
                      </a14:backgroundRemoval>
                    </a14:imgEffect>
                  </a14:imgLayer>
                </a14:imgProps>
              </a:ext>
              <a:ext uri="{28A0092B-C50C-407E-A947-70E740481C1C}">
                <a14:useLocalDpi xmlns:a14="http://schemas.microsoft.com/office/drawing/2010/main"/>
              </a:ext>
            </a:extLst>
          </a:blip>
          <a:stretch>
            <a:fillRect/>
          </a:stretch>
        </p:blipFill>
        <p:spPr>
          <a:xfrm>
            <a:off x="10405557" y="2004149"/>
            <a:ext cx="999839" cy="775900"/>
          </a:xfrm>
          <a:prstGeom prst="rect">
            <a:avLst/>
          </a:prstGeom>
        </p:spPr>
      </p:pic>
    </p:spTree>
    <p:extLst>
      <p:ext uri="{BB962C8B-B14F-4D97-AF65-F5344CB8AC3E}">
        <p14:creationId xmlns:p14="http://schemas.microsoft.com/office/powerpoint/2010/main" val="81833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1812" y="600062"/>
            <a:ext cx="10927080" cy="739754"/>
          </a:xfrm>
          <a:prstGeom prst="rect">
            <a:avLst/>
          </a:prstGeom>
          <a:noFill/>
        </p:spPr>
        <p:txBody>
          <a:bodyPr wrap="square" rtlCol="0">
            <a:spAutoFit/>
          </a:bodyPr>
          <a:lstStyle/>
          <a:p>
            <a:pPr algn="ctr">
              <a:lnSpc>
                <a:spcPct val="150000"/>
              </a:lnSpc>
            </a:pPr>
            <a:r>
              <a:rPr lang="en-US" altLang="zh-CN" sz="3200" spc="300" dirty="0">
                <a:solidFill>
                  <a:schemeClr val="tx1"/>
                </a:solidFill>
                <a:uFillTx/>
                <a:latin typeface="Arial" panose="020B0604020202020204" pitchFamily="34" charset="0"/>
                <a:ea typeface="华文新魏" panose="02010800040101010101" pitchFamily="2" charset="-122"/>
                <a:cs typeface="Arial" panose="020B0604020202020204" pitchFamily="34" charset="0"/>
              </a:rPr>
              <a:t>Blockchain: ”Centralized” Globally</a:t>
            </a:r>
            <a:r>
              <a:rPr lang="zh-CN" altLang="en-US" sz="3200" spc="300" dirty="0">
                <a:solidFill>
                  <a:schemeClr val="tx1"/>
                </a:solidFill>
                <a:uFillTx/>
                <a:latin typeface="Arial" panose="020B0604020202020204" pitchFamily="34" charset="0"/>
                <a:ea typeface="华文新魏" panose="02010800040101010101" pitchFamily="2" charset="-122"/>
                <a:cs typeface="Arial" panose="020B0604020202020204" pitchFamily="34" charset="0"/>
              </a:rPr>
              <a:t> </a:t>
            </a:r>
            <a:r>
              <a:rPr lang="en-US" altLang="zh-CN" sz="3200" spc="300" dirty="0">
                <a:solidFill>
                  <a:schemeClr val="tx1"/>
                </a:solidFill>
                <a:uFillTx/>
                <a:latin typeface="Arial" panose="020B0604020202020204" pitchFamily="34" charset="0"/>
                <a:ea typeface="华文新魏" panose="02010800040101010101" pitchFamily="2" charset="-122"/>
                <a:cs typeface="Arial" panose="020B0604020202020204" pitchFamily="34" charset="0"/>
              </a:rPr>
              <a:t>Shared Clock</a:t>
            </a:r>
            <a:endParaRPr lang="zh-CN" altLang="en-US" sz="3200" spc="300" dirty="0">
              <a:solidFill>
                <a:schemeClr val="tx1"/>
              </a:solidFill>
              <a:uFillTx/>
              <a:latin typeface="Arial" panose="020B0604020202020204" pitchFamily="34" charset="0"/>
              <a:ea typeface="华文新魏" panose="02010800040101010101" pitchFamily="2" charset="-122"/>
              <a:cs typeface="Arial" panose="020B0604020202020204" pitchFamily="34" charset="0"/>
            </a:endParaRPr>
          </a:p>
        </p:txBody>
      </p:sp>
      <p:sp>
        <p:nvSpPr>
          <p:cNvPr id="4" name="TextBox 3"/>
          <p:cNvSpPr txBox="1"/>
          <p:nvPr/>
        </p:nvSpPr>
        <p:spPr>
          <a:xfrm>
            <a:off x="2409825" y="6196965"/>
            <a:ext cx="7371080" cy="368300"/>
          </a:xfrm>
          <a:prstGeom prst="rect">
            <a:avLst/>
          </a:prstGeom>
          <a:noFill/>
        </p:spPr>
        <p:txBody>
          <a:bodyPr wrap="square" rtlCol="0">
            <a:spAutoFit/>
          </a:bodyPr>
          <a:lstStyle/>
          <a:p>
            <a:pPr algn="ctr"/>
            <a:r>
              <a:rPr lang="en-US" dirty="0">
                <a:solidFill>
                  <a:schemeClr val="tx1"/>
                </a:solidFill>
              </a:rPr>
              <a:t>Nick Grossman: https://</a:t>
            </a:r>
            <a:r>
              <a:rPr lang="en-US" dirty="0" err="1">
                <a:solidFill>
                  <a:schemeClr val="tx1"/>
                </a:solidFill>
              </a:rPr>
              <a:t>www.nickgrossman.is</a:t>
            </a:r>
            <a:r>
              <a:rPr lang="en-US"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1167469" y="1873234"/>
            <a:ext cx="9855766" cy="438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1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BFBE-D88A-354C-8EFC-DA86BA1E0047}"/>
              </a:ext>
            </a:extLst>
          </p:cNvPr>
          <p:cNvSpPr>
            <a:spLocks noGrp="1"/>
          </p:cNvSpPr>
          <p:nvPr>
            <p:ph type="title"/>
          </p:nvPr>
        </p:nvSpPr>
        <p:spPr>
          <a:xfrm>
            <a:off x="609600" y="2857500"/>
            <a:ext cx="10972800" cy="1143000"/>
          </a:xfrm>
        </p:spPr>
        <p:txBody>
          <a:bodyPr>
            <a:noAutofit/>
          </a:bodyPr>
          <a:lstStyle/>
          <a:p>
            <a:r>
              <a:rPr lang="en-US" altLang="zh-CN" sz="3600" dirty="0">
                <a:latin typeface="+mn-lt"/>
              </a:rPr>
              <a:t>Blockchain</a:t>
            </a:r>
            <a:r>
              <a:rPr lang="zh-CN" altLang="en-US" sz="3600" dirty="0">
                <a:latin typeface="+mn-lt"/>
              </a:rPr>
              <a:t>：</a:t>
            </a:r>
            <a:r>
              <a:rPr lang="en-US" altLang="zh-CN" sz="3600" dirty="0">
                <a:latin typeface="+mn-lt"/>
              </a:rPr>
              <a:t>An immutable Transactional </a:t>
            </a:r>
            <a:r>
              <a:rPr lang="en-US" altLang="zh-CN" sz="3600" dirty="0">
                <a:solidFill>
                  <a:srgbClr val="FF0000"/>
                </a:solidFill>
                <a:latin typeface="+mn-lt"/>
              </a:rPr>
              <a:t>Database</a:t>
            </a:r>
            <a:endParaRPr lang="en-US" sz="3600" dirty="0">
              <a:solidFill>
                <a:srgbClr val="FF0000"/>
              </a:solidFill>
              <a:latin typeface="+mn-lt"/>
            </a:endParaRPr>
          </a:p>
        </p:txBody>
      </p:sp>
      <p:sp>
        <p:nvSpPr>
          <p:cNvPr id="3" name="TextBox 2">
            <a:extLst>
              <a:ext uri="{FF2B5EF4-FFF2-40B4-BE49-F238E27FC236}">
                <a16:creationId xmlns:a16="http://schemas.microsoft.com/office/drawing/2014/main" id="{C01A7A01-BDE8-7841-9FF2-8D1E2E1726B4}"/>
              </a:ext>
            </a:extLst>
          </p:cNvPr>
          <p:cNvSpPr txBox="1"/>
          <p:nvPr/>
        </p:nvSpPr>
        <p:spPr>
          <a:xfrm>
            <a:off x="2519841" y="5373642"/>
            <a:ext cx="5218095" cy="769441"/>
          </a:xfrm>
          <a:prstGeom prst="rect">
            <a:avLst/>
          </a:prstGeom>
          <a:noFill/>
        </p:spPr>
        <p:txBody>
          <a:bodyPr wrap="none" rtlCol="0">
            <a:spAutoFit/>
          </a:bodyPr>
          <a:lstStyle/>
          <a:p>
            <a:r>
              <a:rPr lang="en-US" altLang="zh-CN" sz="4400" dirty="0">
                <a:solidFill>
                  <a:schemeClr val="bg1">
                    <a:lumMod val="75000"/>
                  </a:schemeClr>
                </a:solidFill>
                <a:latin typeface="STXingkai" panose="02010800040101010101" pitchFamily="2" charset="-122"/>
                <a:ea typeface="STXingkai" panose="02010800040101010101" pitchFamily="2" charset="-122"/>
              </a:rPr>
              <a:t>Data: Safety and Liveness</a:t>
            </a:r>
            <a:endParaRPr lang="en-US" sz="4400" dirty="0">
              <a:solidFill>
                <a:schemeClr val="bg1">
                  <a:lumMod val="75000"/>
                </a:schemeClr>
              </a:solidFill>
              <a:latin typeface="STXingkai" panose="02010800040101010101" pitchFamily="2" charset="-122"/>
              <a:ea typeface="STXingkai" panose="02010800040101010101" pitchFamily="2" charset="-122"/>
            </a:endParaRPr>
          </a:p>
        </p:txBody>
      </p:sp>
      <p:cxnSp>
        <p:nvCxnSpPr>
          <p:cNvPr id="6" name="Straight Arrow Connector 5">
            <a:extLst>
              <a:ext uri="{FF2B5EF4-FFF2-40B4-BE49-F238E27FC236}">
                <a16:creationId xmlns:a16="http://schemas.microsoft.com/office/drawing/2014/main" id="{99DDB7A2-7961-FE4A-8DC9-54129A0F083C}"/>
              </a:ext>
            </a:extLst>
          </p:cNvPr>
          <p:cNvCxnSpPr>
            <a:cxnSpLocks/>
          </p:cNvCxnSpPr>
          <p:nvPr/>
        </p:nvCxnSpPr>
        <p:spPr>
          <a:xfrm flipH="1">
            <a:off x="4806904" y="3755571"/>
            <a:ext cx="706709" cy="1648872"/>
          </a:xfrm>
          <a:prstGeom prst="straightConnector1">
            <a:avLst/>
          </a:prstGeom>
          <a:ln w="76200">
            <a:solidFill>
              <a:schemeClr val="bg1">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A91CB44-A64B-2647-BCB5-144E5C03F00B}"/>
              </a:ext>
            </a:extLst>
          </p:cNvPr>
          <p:cNvCxnSpPr>
            <a:cxnSpLocks/>
          </p:cNvCxnSpPr>
          <p:nvPr/>
        </p:nvCxnSpPr>
        <p:spPr>
          <a:xfrm flipH="1">
            <a:off x="7494814" y="3755571"/>
            <a:ext cx="582387" cy="1587640"/>
          </a:xfrm>
          <a:prstGeom prst="straightConnector1">
            <a:avLst/>
          </a:prstGeom>
          <a:ln w="76200">
            <a:solidFill>
              <a:schemeClr val="bg1">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FCBF5DF-7A94-C748-82E6-C2A1AE6A5ECC}"/>
              </a:ext>
            </a:extLst>
          </p:cNvPr>
          <p:cNvCxnSpPr>
            <a:cxnSpLocks/>
          </p:cNvCxnSpPr>
          <p:nvPr/>
        </p:nvCxnSpPr>
        <p:spPr>
          <a:xfrm>
            <a:off x="2519841" y="3725140"/>
            <a:ext cx="494302" cy="1740536"/>
          </a:xfrm>
          <a:prstGeom prst="straightConnector1">
            <a:avLst/>
          </a:prstGeom>
          <a:ln w="76200">
            <a:solidFill>
              <a:schemeClr val="bg1">
                <a:lumMod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E1D5CDE4-D345-DB46-92C7-E1B8A3A7360A}"/>
              </a:ext>
            </a:extLst>
          </p:cNvPr>
          <p:cNvSpPr txBox="1">
            <a:spLocks/>
          </p:cNvSpPr>
          <p:nvPr/>
        </p:nvSpPr>
        <p:spPr>
          <a:xfrm>
            <a:off x="326609" y="10957"/>
            <a:ext cx="11407514"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altLang="zh-CN" spc="300" dirty="0" err="1">
                <a:latin typeface="华文新魏" panose="02010800040101010101" pitchFamily="2" charset="-122"/>
                <a:ea typeface="华文新魏" panose="02010800040101010101" pitchFamily="2" charset="-122"/>
              </a:rPr>
              <a:t>Blockchain:Trust-Worthy</a:t>
            </a:r>
            <a:r>
              <a:rPr lang="en-US" altLang="zh-CN" spc="300" dirty="0">
                <a:latin typeface="华文新魏" panose="02010800040101010101" pitchFamily="2" charset="-122"/>
                <a:ea typeface="华文新魏" panose="02010800040101010101" pitchFamily="2" charset="-122"/>
              </a:rPr>
              <a:t> Data Service</a:t>
            </a:r>
            <a:endParaRPr lang="en-US" altLang="en-US" spc="3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62099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445" y="-13335"/>
            <a:ext cx="12955905" cy="1003736"/>
          </a:xfrm>
          <a:prstGeom prst="rect">
            <a:avLst/>
          </a:prstGeom>
          <a:noFill/>
        </p:spPr>
        <p:txBody>
          <a:bodyPr wrap="square" rtlCol="0">
            <a:spAutoFit/>
          </a:bodyPr>
          <a:lstStyle/>
          <a:p>
            <a:pPr lvl="0" algn="ctr">
              <a:lnSpc>
                <a:spcPct val="150000"/>
              </a:lnSpc>
            </a:pPr>
            <a:r>
              <a:rPr lang="en-US" altLang="zh-TW"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Spatial Web </a:t>
            </a:r>
            <a:r>
              <a:rPr lang="en-US"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 </a:t>
            </a:r>
            <a:r>
              <a:rPr lang="en-US" sz="4200" dirty="0">
                <a:latin typeface="华文新魏" panose="02010800040101010101" pitchFamily="2" charset="-122"/>
                <a:ea typeface="华文新魏" panose="02010800040101010101" pitchFamily="2" charset="-122"/>
                <a:cs typeface="华文新魏" panose="02010800040101010101" pitchFamily="2" charset="-122"/>
              </a:rPr>
              <a:t> </a:t>
            </a:r>
            <a:r>
              <a:rPr lang="en-US" sz="4400" dirty="0">
                <a:ea typeface="华文新魏" panose="02010800040101010101" pitchFamily="2" charset="-122"/>
                <a:cs typeface="+mj-lt"/>
              </a:rPr>
              <a:t>Web</a:t>
            </a:r>
            <a:r>
              <a:rPr lang="en-US" sz="4200" dirty="0">
                <a:latin typeface="华文新魏" panose="02010800040101010101" pitchFamily="2" charset="-122"/>
                <a:ea typeface="华文新魏" panose="02010800040101010101" pitchFamily="2" charset="-122"/>
                <a:cs typeface="华文新魏" panose="02010800040101010101" pitchFamily="2" charset="-122"/>
              </a:rPr>
              <a:t> </a:t>
            </a:r>
            <a:r>
              <a:rPr lang="en-US" altLang="zh-CN" sz="4200" dirty="0">
                <a:latin typeface="华文新魏" panose="02010800040101010101" pitchFamily="2" charset="-122"/>
                <a:ea typeface="华文新魏" panose="02010800040101010101" pitchFamily="2" charset="-122"/>
                <a:cs typeface="华文新魏" panose="02010800040101010101" pitchFamily="2" charset="-122"/>
              </a:rPr>
              <a:t>3.0</a:t>
            </a:r>
            <a:endParaRPr lang="zh-TW" altLang="en-US"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5" name="组合 4"/>
          <p:cNvGrpSpPr/>
          <p:nvPr/>
        </p:nvGrpSpPr>
        <p:grpSpPr>
          <a:xfrm>
            <a:off x="677545" y="1343660"/>
            <a:ext cx="10889615" cy="5245735"/>
            <a:chOff x="366" y="2167"/>
            <a:chExt cx="17149" cy="8261"/>
          </a:xfrm>
        </p:grpSpPr>
        <p:sp>
          <p:nvSpPr>
            <p:cNvPr id="4" name="TextBox 3"/>
            <p:cNvSpPr txBox="1"/>
            <p:nvPr/>
          </p:nvSpPr>
          <p:spPr>
            <a:xfrm>
              <a:off x="366" y="9848"/>
              <a:ext cx="6745" cy="580"/>
            </a:xfrm>
            <a:prstGeom prst="rect">
              <a:avLst/>
            </a:prstGeom>
            <a:noFill/>
          </p:spPr>
          <p:txBody>
            <a:bodyPr wrap="none" rtlCol="0">
              <a:spAutoFit/>
            </a:bodyPr>
            <a:lstStyle/>
            <a:p>
              <a:pPr algn="ctr"/>
              <a:r>
                <a:rPr lang="en-US" dirty="0">
                  <a:solidFill>
                    <a:schemeClr val="tx1"/>
                  </a:solidFill>
                </a:rPr>
                <a:t>Image credits: https://</a:t>
              </a:r>
              <a:r>
                <a:rPr lang="en-US" dirty="0" err="1">
                  <a:solidFill>
                    <a:schemeClr val="tx1"/>
                  </a:solidFill>
                </a:rPr>
                <a:t>www.xrweb.network</a:t>
              </a:r>
              <a:r>
                <a:rPr lang="en-US"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543"/>
            </a:xfrm>
            <a:prstGeom prst="rect">
              <a:avLst/>
            </a:prstGeom>
            <a:noFill/>
          </p:spPr>
          <p:txBody>
            <a:bodyPr wrap="square" rtlCol="0">
              <a:spAutoFit/>
            </a:bodyPr>
            <a:lstStyle/>
            <a:p>
              <a:pPr algn="just"/>
              <a:r>
                <a:rPr lang="en-US" sz="1100"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874550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97205" y="1327150"/>
            <a:ext cx="3765550" cy="2487930"/>
            <a:chOff x="6409" y="4439"/>
            <a:chExt cx="5930" cy="3918"/>
          </a:xfrm>
        </p:grpSpPr>
        <p:sp>
          <p:nvSpPr>
            <p:cNvPr id="4" name="TextBox 3"/>
            <p:cNvSpPr txBox="1"/>
            <p:nvPr/>
          </p:nvSpPr>
          <p:spPr>
            <a:xfrm>
              <a:off x="6958" y="7775"/>
              <a:ext cx="4831" cy="582"/>
            </a:xfrm>
            <a:prstGeom prst="rect">
              <a:avLst/>
            </a:prstGeom>
            <a:noFill/>
          </p:spPr>
          <p:txBody>
            <a:bodyPr wrap="none" rtlCol="0">
              <a:spAutoFit/>
            </a:bodyPr>
            <a:lstStyle/>
            <a:p>
              <a:pPr algn="ctr"/>
              <a:r>
                <a:rPr lang="en-US" dirty="0">
                  <a:solidFill>
                    <a:schemeClr val="tx1"/>
                  </a:solidFill>
                </a:rPr>
                <a:t>Image credits: http://</a:t>
              </a:r>
              <a:r>
                <a:rPr lang="en-US" dirty="0" err="1">
                  <a:solidFill>
                    <a:schemeClr val="tx1"/>
                  </a:solidFill>
                </a:rPr>
                <a:t>verses.io</a:t>
              </a:r>
              <a:r>
                <a:rPr lang="en-US"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4262755" y="1510030"/>
            <a:ext cx="2058670" cy="2130199"/>
          </a:xfrm>
          <a:prstGeom prst="rect">
            <a:avLst/>
          </a:prstGeom>
          <a:noFill/>
        </p:spPr>
        <p:txBody>
          <a:bodyPr wrap="square" rtlCol="0">
            <a:spAutoFit/>
          </a:bodyPr>
          <a:lstStyle/>
          <a:p>
            <a:pPr algn="ctr">
              <a:lnSpc>
                <a:spcPct val="150000"/>
              </a:lnSpc>
            </a:pPr>
            <a:r>
              <a:rPr lang="en-US" spc="300" dirty="0">
                <a:solidFill>
                  <a:schemeClr val="tx1"/>
                </a:solidFill>
                <a:uFillTx/>
                <a:latin typeface="+mj-lt"/>
                <a:ea typeface="华文行楷" panose="02010800040101010101" pitchFamily="2" charset="-122"/>
                <a:cs typeface="+mj-lt"/>
              </a:rPr>
              <a:t>Spatial</a:t>
            </a:r>
            <a:r>
              <a:rPr lang="zh-CN" altLang="en-US" spc="300" dirty="0">
                <a:solidFill>
                  <a:schemeClr val="tx1"/>
                </a:solidFill>
                <a:uFillTx/>
                <a:latin typeface="+mj-lt"/>
                <a:ea typeface="华文行楷" panose="02010800040101010101" pitchFamily="2" charset="-122"/>
                <a:cs typeface="+mj-lt"/>
              </a:rPr>
              <a:t> </a:t>
            </a:r>
            <a:r>
              <a:rPr lang="en-US" spc="300" dirty="0">
                <a:solidFill>
                  <a:schemeClr val="tx1"/>
                </a:solidFill>
                <a:uFillTx/>
                <a:latin typeface="+mj-lt"/>
                <a:ea typeface="华文行楷" panose="02010800040101010101" pitchFamily="2" charset="-122"/>
                <a:cs typeface="+mj-lt"/>
              </a:rPr>
              <a:t>Web </a:t>
            </a:r>
            <a:r>
              <a:rPr lang="en-US" spc="300" dirty="0">
                <a:solidFill>
                  <a:schemeClr val="tx1"/>
                </a:solidFill>
                <a:uFillTx/>
                <a:latin typeface="华文行楷" panose="02010800040101010101" pitchFamily="2" charset="-122"/>
                <a:ea typeface="华文行楷" panose="02010800040101010101" pitchFamily="2" charset="-122"/>
              </a:rPr>
              <a:t>= </a:t>
            </a:r>
            <a:r>
              <a:rPr lang="en-US" altLang="zh-TW" spc="300" dirty="0">
                <a:solidFill>
                  <a:schemeClr val="tx1"/>
                </a:solidFill>
                <a:uFillTx/>
                <a:latin typeface="华文新魏" panose="02010800040101010101" pitchFamily="2" charset="-122"/>
                <a:ea typeface="华文新魏" panose="02010800040101010101" pitchFamily="2" charset="-122"/>
              </a:rPr>
              <a:t>Annotating time and space</a:t>
            </a:r>
            <a:endParaRPr lang="zh-TW" altLang="en-US" spc="300" dirty="0">
              <a:solidFill>
                <a:schemeClr val="tx1"/>
              </a:solidFill>
              <a:uFillTx/>
              <a:latin typeface="华文新魏" panose="02010800040101010101" pitchFamily="2" charset="-122"/>
              <a:ea typeface="华文新魏" panose="02010800040101010101" pitchFamily="2" charset="-122"/>
            </a:endParaRPr>
          </a:p>
        </p:txBody>
      </p:sp>
      <p:grpSp>
        <p:nvGrpSpPr>
          <p:cNvPr id="7" name="组合 6"/>
          <p:cNvGrpSpPr/>
          <p:nvPr/>
        </p:nvGrpSpPr>
        <p:grpSpPr>
          <a:xfrm>
            <a:off x="6579235" y="1327150"/>
            <a:ext cx="3255645" cy="2442993"/>
            <a:chOff x="3233" y="2541"/>
            <a:chExt cx="12737" cy="8437"/>
          </a:xfrm>
        </p:grpSpPr>
        <p:sp>
          <p:nvSpPr>
            <p:cNvPr id="8" name="TextBox 3"/>
            <p:cNvSpPr txBox="1"/>
            <p:nvPr/>
          </p:nvSpPr>
          <p:spPr>
            <a:xfrm>
              <a:off x="3233" y="9706"/>
              <a:ext cx="12737" cy="1272"/>
            </a:xfrm>
            <a:prstGeom prst="rect">
              <a:avLst/>
            </a:prstGeom>
            <a:noFill/>
          </p:spPr>
          <p:txBody>
            <a:bodyPr wrap="square" rtlCol="0">
              <a:spAutoFit/>
            </a:bodyPr>
            <a:lstStyle/>
            <a:p>
              <a:pPr algn="ctr"/>
              <a:r>
                <a:rPr lang="en-US" dirty="0">
                  <a:solidFill>
                    <a:schemeClr val="tx1"/>
                  </a:solidFill>
                </a:rPr>
                <a:t>Image credits: http://</a:t>
              </a:r>
              <a:r>
                <a:rPr lang="en-US" dirty="0" err="1">
                  <a:solidFill>
                    <a:schemeClr val="tx1"/>
                  </a:solidFill>
                </a:rPr>
                <a:t>verses.io</a:t>
              </a:r>
              <a:r>
                <a:rPr lang="en-US"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497205" y="4436110"/>
            <a:ext cx="3764280" cy="2187575"/>
            <a:chOff x="3289" y="2219"/>
            <a:chExt cx="12744" cy="8620"/>
          </a:xfrm>
        </p:grpSpPr>
        <p:sp>
          <p:nvSpPr>
            <p:cNvPr id="11" name="TextBox 3"/>
            <p:cNvSpPr txBox="1"/>
            <p:nvPr/>
          </p:nvSpPr>
          <p:spPr>
            <a:xfrm>
              <a:off x="3292" y="9388"/>
              <a:ext cx="12741" cy="1451"/>
            </a:xfrm>
            <a:prstGeom prst="rect">
              <a:avLst/>
            </a:prstGeom>
            <a:noFill/>
          </p:spPr>
          <p:txBody>
            <a:bodyPr wrap="square" rtlCol="0">
              <a:spAutoFit/>
            </a:bodyPr>
            <a:lstStyle/>
            <a:p>
              <a:pPr algn="ctr"/>
              <a:r>
                <a:rPr lang="en-US" dirty="0">
                  <a:solidFill>
                    <a:schemeClr val="tx1"/>
                  </a:solidFill>
                </a:rPr>
                <a:t>Image credits: http://</a:t>
              </a:r>
              <a:r>
                <a:rPr lang="en-US" dirty="0" err="1">
                  <a:solidFill>
                    <a:schemeClr val="tx1"/>
                  </a:solidFill>
                </a:rPr>
                <a:t>verses.io</a:t>
              </a:r>
              <a:r>
                <a:rPr lang="en-US"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6579235" y="4436110"/>
            <a:ext cx="3331210" cy="2268317"/>
            <a:chOff x="3203" y="2351"/>
            <a:chExt cx="12794" cy="8592"/>
          </a:xfrm>
        </p:grpSpPr>
        <p:sp>
          <p:nvSpPr>
            <p:cNvPr id="15" name="TextBox 3"/>
            <p:cNvSpPr txBox="1"/>
            <p:nvPr/>
          </p:nvSpPr>
          <p:spPr>
            <a:xfrm>
              <a:off x="3867" y="9548"/>
              <a:ext cx="11638" cy="1395"/>
            </a:xfrm>
            <a:prstGeom prst="rect">
              <a:avLst/>
            </a:prstGeom>
            <a:noFill/>
          </p:spPr>
          <p:txBody>
            <a:bodyPr wrap="square" rtlCol="0">
              <a:spAutoFit/>
            </a:bodyPr>
            <a:lstStyle/>
            <a:p>
              <a:r>
                <a:rPr lang="en-US" dirty="0">
                  <a:solidFill>
                    <a:schemeClr val="tx1"/>
                  </a:solidFill>
                </a:rPr>
                <a:t>Image credits: http://</a:t>
              </a:r>
              <a:r>
                <a:rPr lang="en-US" dirty="0" err="1">
                  <a:solidFill>
                    <a:schemeClr val="tx1"/>
                  </a:solidFill>
                </a:rPr>
                <a:t>verses.io</a:t>
              </a:r>
              <a:r>
                <a:rPr lang="en-US"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9910445" y="1510030"/>
            <a:ext cx="2240404" cy="1299202"/>
          </a:xfrm>
          <a:prstGeom prst="rect">
            <a:avLst/>
          </a:prstGeom>
          <a:noFill/>
        </p:spPr>
        <p:txBody>
          <a:bodyPr wrap="square" rtlCol="0">
            <a:spAutoFit/>
          </a:bodyPr>
          <a:lstStyle/>
          <a:p>
            <a:pPr algn="ctr">
              <a:lnSpc>
                <a:spcPct val="150000"/>
              </a:lnSpc>
            </a:pPr>
            <a:r>
              <a:rPr lang="en-US" altLang="zh-TW" spc="300" dirty="0">
                <a:solidFill>
                  <a:schemeClr val="tx1"/>
                </a:solidFill>
                <a:uFillTx/>
                <a:latin typeface="华文新魏" panose="02010800040101010101" pitchFamily="2" charset="-122"/>
                <a:ea typeface="华文新魏" panose="02010800040101010101" pitchFamily="2" charset="-122"/>
              </a:rPr>
              <a:t>Intelligent City and Businesses</a:t>
            </a:r>
            <a:endParaRPr lang="zh-TW" altLang="en-US" spc="300" dirty="0">
              <a:solidFill>
                <a:schemeClr val="tx1"/>
              </a:solidFill>
              <a:uFillTx/>
              <a:latin typeface="华文新魏" panose="02010800040101010101" pitchFamily="2" charset="-122"/>
              <a:ea typeface="华文新魏" panose="02010800040101010101" pitchFamily="2" charset="-122"/>
            </a:endParaRPr>
          </a:p>
        </p:txBody>
      </p:sp>
      <p:sp>
        <p:nvSpPr>
          <p:cNvPr id="18" name="TextBox 1"/>
          <p:cNvSpPr txBox="1"/>
          <p:nvPr/>
        </p:nvSpPr>
        <p:spPr>
          <a:xfrm>
            <a:off x="4366696" y="5132968"/>
            <a:ext cx="1838965" cy="883703"/>
          </a:xfrm>
          <a:prstGeom prst="rect">
            <a:avLst/>
          </a:prstGeom>
          <a:noFill/>
        </p:spPr>
        <p:txBody>
          <a:bodyPr wrap="none" rtlCol="0">
            <a:spAutoFit/>
          </a:bodyPr>
          <a:lstStyle/>
          <a:p>
            <a:pPr algn="ctr">
              <a:lnSpc>
                <a:spcPct val="150000"/>
              </a:lnSpc>
            </a:pPr>
            <a:r>
              <a:rPr lang="en-US" altLang="zh-TW" spc="300" dirty="0">
                <a:solidFill>
                  <a:schemeClr val="tx1"/>
                </a:solidFill>
                <a:uFillTx/>
                <a:latin typeface="华文新魏" panose="02010800040101010101" pitchFamily="2" charset="-122"/>
                <a:ea typeface="华文新魏" panose="02010800040101010101" pitchFamily="2" charset="-122"/>
              </a:rPr>
              <a:t>From </a:t>
            </a:r>
          </a:p>
          <a:p>
            <a:pPr algn="ctr">
              <a:lnSpc>
                <a:spcPct val="150000"/>
              </a:lnSpc>
            </a:pPr>
            <a:r>
              <a:rPr lang="en-US" altLang="zh-TW" spc="300" dirty="0">
                <a:solidFill>
                  <a:schemeClr val="tx1"/>
                </a:solidFill>
                <a:uFillTx/>
                <a:latin typeface="华文新魏" panose="02010800040101010101" pitchFamily="2" charset="-122"/>
                <a:ea typeface="华文新魏" panose="02010800040101010101" pitchFamily="2" charset="-122"/>
              </a:rPr>
              <a:t>Mining Sites</a:t>
            </a:r>
            <a:endParaRPr lang="zh-TW" altLang="en-US" spc="300" dirty="0">
              <a:solidFill>
                <a:schemeClr val="tx1"/>
              </a:solidFill>
              <a:uFillTx/>
              <a:latin typeface="华文新魏" panose="02010800040101010101" pitchFamily="2" charset="-122"/>
              <a:ea typeface="华文新魏" panose="02010800040101010101" pitchFamily="2" charset="-122"/>
            </a:endParaRPr>
          </a:p>
        </p:txBody>
      </p:sp>
      <p:sp>
        <p:nvSpPr>
          <p:cNvPr id="19" name="TextBox 1"/>
          <p:cNvSpPr txBox="1"/>
          <p:nvPr/>
        </p:nvSpPr>
        <p:spPr>
          <a:xfrm>
            <a:off x="9910445" y="4925060"/>
            <a:ext cx="2107565" cy="883703"/>
          </a:xfrm>
          <a:prstGeom prst="rect">
            <a:avLst/>
          </a:prstGeom>
          <a:noFill/>
        </p:spPr>
        <p:txBody>
          <a:bodyPr wrap="square" rtlCol="0">
            <a:spAutoFit/>
          </a:bodyPr>
          <a:lstStyle/>
          <a:p>
            <a:pPr algn="ctr">
              <a:lnSpc>
                <a:spcPct val="150000"/>
              </a:lnSpc>
            </a:pPr>
            <a:r>
              <a:rPr lang="en-US" altLang="zh-TW" spc="300" dirty="0">
                <a:solidFill>
                  <a:schemeClr val="tx1"/>
                </a:solidFill>
                <a:uFillTx/>
                <a:latin typeface="华文新魏" panose="02010800040101010101" pitchFamily="2" charset="-122"/>
                <a:ea typeface="华文新魏" panose="02010800040101010101" pitchFamily="2" charset="-122"/>
              </a:rPr>
              <a:t>Global Supply Chain</a:t>
            </a:r>
            <a:endParaRPr lang="zh-TW" altLang="en-US" spc="300" dirty="0">
              <a:solidFill>
                <a:schemeClr val="tx1"/>
              </a:solidFill>
              <a:uFillTx/>
              <a:latin typeface="华文新魏" panose="02010800040101010101" pitchFamily="2" charset="-122"/>
              <a:ea typeface="华文新魏" panose="02010800040101010101" pitchFamily="2" charset="-122"/>
            </a:endParaRPr>
          </a:p>
        </p:txBody>
      </p:sp>
      <p:sp>
        <p:nvSpPr>
          <p:cNvPr id="20" name="TextBox 19">
            <a:extLst>
              <a:ext uri="{FF2B5EF4-FFF2-40B4-BE49-F238E27FC236}">
                <a16:creationId xmlns:a16="http://schemas.microsoft.com/office/drawing/2014/main" id="{806B3C2F-533E-E54C-834F-177E09EDFBD2}"/>
              </a:ext>
            </a:extLst>
          </p:cNvPr>
          <p:cNvSpPr txBox="1"/>
          <p:nvPr/>
        </p:nvSpPr>
        <p:spPr>
          <a:xfrm>
            <a:off x="-385445" y="-13335"/>
            <a:ext cx="12955905" cy="1003736"/>
          </a:xfrm>
          <a:prstGeom prst="rect">
            <a:avLst/>
          </a:prstGeom>
          <a:noFill/>
        </p:spPr>
        <p:txBody>
          <a:bodyPr wrap="square" rtlCol="0">
            <a:spAutoFit/>
          </a:bodyPr>
          <a:lstStyle/>
          <a:p>
            <a:pPr lvl="0" algn="ctr">
              <a:lnSpc>
                <a:spcPct val="150000"/>
              </a:lnSpc>
            </a:pPr>
            <a:r>
              <a:rPr lang="en-US" altLang="zh-TW"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Spatial Web </a:t>
            </a:r>
            <a:r>
              <a:rPr lang="en-US"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 </a:t>
            </a:r>
            <a:r>
              <a:rPr lang="en-US" sz="4200" dirty="0">
                <a:latin typeface="华文新魏" panose="02010800040101010101" pitchFamily="2" charset="-122"/>
                <a:ea typeface="华文新魏" panose="02010800040101010101" pitchFamily="2" charset="-122"/>
                <a:cs typeface="华文新魏" panose="02010800040101010101" pitchFamily="2" charset="-122"/>
              </a:rPr>
              <a:t> </a:t>
            </a:r>
            <a:r>
              <a:rPr lang="en-US" sz="4400" dirty="0">
                <a:ea typeface="华文新魏" panose="02010800040101010101" pitchFamily="2" charset="-122"/>
                <a:cs typeface="+mj-lt"/>
              </a:rPr>
              <a:t>The API of Spacetime</a:t>
            </a:r>
            <a:endParaRPr lang="zh-TW" altLang="en-US" sz="42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endParaRPr>
          </a:p>
        </p:txBody>
      </p:sp>
    </p:spTree>
    <p:extLst>
      <p:ext uri="{BB962C8B-B14F-4D97-AF65-F5344CB8AC3E}">
        <p14:creationId xmlns:p14="http://schemas.microsoft.com/office/powerpoint/2010/main" val="154843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0" y="-1246"/>
            <a:ext cx="11787446" cy="1096594"/>
          </a:xfrm>
        </p:spPr>
        <p:txBody>
          <a:bodyPr>
            <a:normAutofit fontScale="92500"/>
          </a:bodyPr>
          <a:lstStyle/>
          <a:p>
            <a:pPr marL="0" indent="0" algn="ctr">
              <a:lnSpc>
                <a:spcPct val="150000"/>
              </a:lnSpc>
              <a:buNone/>
            </a:pPr>
            <a:r>
              <a:rPr lang="en-US" altLang="zh-CN" sz="3600" spc="300" dirty="0">
                <a:solidFill>
                  <a:schemeClr val="tx1"/>
                </a:solidFill>
                <a:uFillTx/>
                <a:latin typeface="华文新魏" panose="02010800040101010101" pitchFamily="2" charset="-122"/>
                <a:ea typeface="华文新魏" panose="02010800040101010101" pitchFamily="2" charset="-122"/>
              </a:rPr>
              <a:t>Chicago School: The paradigm of private currency</a:t>
            </a:r>
            <a:endParaRPr lang="zh-CN" altLang="en-US" sz="3600" spc="300" dirty="0">
              <a:solidFill>
                <a:schemeClr val="tx1"/>
              </a:solidFill>
              <a:uFillTx/>
              <a:latin typeface="华文新魏" panose="02010800040101010101" pitchFamily="2" charset="-122"/>
              <a:ea typeface="华文新魏" panose="02010800040101010101" pitchFamily="2" charset="-122"/>
            </a:endParaRPr>
          </a:p>
        </p:txBody>
      </p:sp>
      <p:pic>
        <p:nvPicPr>
          <p:cNvPr id="7" name="Picture 6"/>
          <p:cNvPicPr>
            <a:picLocks noChangeAspect="1"/>
          </p:cNvPicPr>
          <p:nvPr/>
        </p:nvPicPr>
        <p:blipFill>
          <a:blip r:embed="rId3"/>
          <a:stretch>
            <a:fillRect/>
          </a:stretch>
        </p:blipFill>
        <p:spPr>
          <a:xfrm>
            <a:off x="3729489" y="1541117"/>
            <a:ext cx="8067305" cy="4954275"/>
          </a:xfrm>
          <a:prstGeom prst="rect">
            <a:avLst/>
          </a:prstGeom>
        </p:spPr>
      </p:pic>
      <p:sp>
        <p:nvSpPr>
          <p:cNvPr id="8" name="Oval 7"/>
          <p:cNvSpPr/>
          <p:nvPr/>
        </p:nvSpPr>
        <p:spPr>
          <a:xfrm>
            <a:off x="4274077" y="3112109"/>
            <a:ext cx="1821923" cy="930728"/>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298" y="2200275"/>
            <a:ext cx="2450897" cy="2457450"/>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1158478" y="5021943"/>
            <a:ext cx="2146535" cy="430887"/>
          </a:xfrm>
          <a:prstGeom prst="rect">
            <a:avLst/>
          </a:prstGeom>
          <a:noFill/>
        </p:spPr>
        <p:txBody>
          <a:bodyPr wrap="square" rtlCol="0">
            <a:spAutoFit/>
          </a:bodyPr>
          <a:lstStyle/>
          <a:p>
            <a:r>
              <a:rPr lang="en-US" sz="1100" dirty="0"/>
              <a:t>Image Source:</a:t>
            </a:r>
          </a:p>
          <a:p>
            <a:r>
              <a:rPr lang="en-US" sz="1100" dirty="0"/>
              <a:t>P 123 of Code V2 by L. Lessig</a:t>
            </a:r>
          </a:p>
        </p:txBody>
      </p:sp>
    </p:spTree>
    <p:extLst>
      <p:ext uri="{BB962C8B-B14F-4D97-AF65-F5344CB8AC3E}">
        <p14:creationId xmlns:p14="http://schemas.microsoft.com/office/powerpoint/2010/main" val="187531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2</a:t>
            </a:fld>
            <a:endParaRPr lang="uk-UA"/>
          </a:p>
        </p:txBody>
      </p:sp>
      <p:sp>
        <p:nvSpPr>
          <p:cNvPr id="5" name="Title 4"/>
          <p:cNvSpPr>
            <a:spLocks noGrp="1"/>
          </p:cNvSpPr>
          <p:nvPr>
            <p:ph type="title"/>
          </p:nvPr>
        </p:nvSpPr>
        <p:spPr/>
        <p:txBody>
          <a:bodyPr>
            <a:normAutofit/>
          </a:bodyPr>
          <a:lstStyle/>
          <a:p>
            <a:pPr algn="ctr"/>
            <a:r>
              <a:rPr lang="en-US" altLang="zh-CN" sz="4800" dirty="0">
                <a:latin typeface="Hei" charset="-122"/>
                <a:ea typeface="Hei" charset="-122"/>
                <a:cs typeface="Hei" charset="-122"/>
              </a:rPr>
              <a:t>The </a:t>
            </a:r>
            <a:r>
              <a:rPr lang="en-US" altLang="zh-CN" sz="4800" dirty="0" err="1">
                <a:latin typeface="Hei" charset="-122"/>
                <a:ea typeface="Hei" charset="-122"/>
                <a:cs typeface="Hei" charset="-122"/>
              </a:rPr>
              <a:t>most“strategic</a:t>
            </a:r>
            <a:r>
              <a:rPr lang="en-US" altLang="zh-CN" sz="4800" dirty="0">
                <a:latin typeface="Hei" charset="-122"/>
                <a:ea typeface="Hei" charset="-122"/>
                <a:cs typeface="Hei" charset="-122"/>
              </a:rPr>
              <a:t>” metrics</a:t>
            </a:r>
            <a:endParaRPr lang="en-US" sz="4800" dirty="0"/>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1108482" y="4741406"/>
            <a:ext cx="2981768" cy="1524000"/>
            <a:chOff x="1706855" y="1849284"/>
            <a:chExt cx="2981768" cy="1524000"/>
          </a:xfrm>
        </p:grpSpPr>
        <p:sp>
          <p:nvSpPr>
            <p:cNvPr id="7" name="Rectangle 6"/>
            <p:cNvSpPr/>
            <p:nvPr/>
          </p:nvSpPr>
          <p:spPr>
            <a:xfrm>
              <a:off x="1706855" y="1849284"/>
              <a:ext cx="2981768" cy="1524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Hei" charset="-122"/>
                  <a:ea typeface="Hei" charset="-122"/>
                  <a:cs typeface="Hei" charset="-122"/>
                </a:rPr>
                <a:t>Time</a:t>
              </a:r>
              <a:endParaRPr lang="en-US" sz="3600" dirty="0">
                <a:latin typeface="Hei" charset="-122"/>
                <a:ea typeface="Hei" charset="-122"/>
                <a:cs typeface="Hei" charset="-122"/>
              </a:endParaRPr>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25806" y="2304897"/>
              <a:ext cx="635285" cy="635285"/>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6811" y="2308897"/>
              <a:ext cx="636692" cy="636692"/>
            </a:xfrm>
            <a:prstGeom prst="rect">
              <a:avLst/>
            </a:prstGeom>
          </p:spPr>
        </p:pic>
      </p:gr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50847" y="4353860"/>
            <a:ext cx="802870" cy="731124"/>
          </a:xfrm>
          <a:prstGeom prst="rect">
            <a:avLst/>
          </a:prstGeom>
        </p:spPr>
      </p:pic>
      <p:grpSp>
        <p:nvGrpSpPr>
          <p:cNvPr id="290" name="Group 289"/>
          <p:cNvGrpSpPr/>
          <p:nvPr/>
        </p:nvGrpSpPr>
        <p:grpSpPr>
          <a:xfrm>
            <a:off x="8128699" y="4719422"/>
            <a:ext cx="2981768" cy="1524000"/>
            <a:chOff x="8035934" y="4745389"/>
            <a:chExt cx="2981768" cy="1524000"/>
          </a:xfrm>
        </p:grpSpPr>
        <p:sp>
          <p:nvSpPr>
            <p:cNvPr id="9" name="Rectangle 8"/>
            <p:cNvSpPr/>
            <p:nvPr/>
          </p:nvSpPr>
          <p:spPr>
            <a:xfrm>
              <a:off x="8035934" y="4745389"/>
              <a:ext cx="2981768" cy="1524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latin typeface="Hei" charset="-122"/>
                  <a:ea typeface="Hei" charset="-122"/>
                  <a:cs typeface="Hei" charset="-122"/>
                </a:rPr>
                <a:t>     Space</a:t>
              </a:r>
              <a:endParaRPr lang="en-US" sz="2800" dirty="0">
                <a:latin typeface="Hei" charset="-122"/>
                <a:ea typeface="Hei" charset="-122"/>
                <a:cs typeface="Hei" charset="-122"/>
              </a:endParaRPr>
            </a:p>
          </p:txBody>
        </p:sp>
        <p:grpSp>
          <p:nvGrpSpPr>
            <p:cNvPr id="30" name="Group 29"/>
            <p:cNvGrpSpPr/>
            <p:nvPr/>
          </p:nvGrpSpPr>
          <p:grpSpPr>
            <a:xfrm>
              <a:off x="9982200" y="5111646"/>
              <a:ext cx="830402" cy="808383"/>
              <a:chOff x="10184598" y="2218347"/>
              <a:chExt cx="830402" cy="808383"/>
            </a:xfrm>
          </p:grpSpPr>
          <p:sp>
            <p:nvSpPr>
              <p:cNvPr id="29" name="Rectangle 28"/>
              <p:cNvSpPr/>
              <p:nvPr/>
            </p:nvSpPr>
            <p:spPr>
              <a:xfrm>
                <a:off x="10184598" y="2218347"/>
                <a:ext cx="830402" cy="808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270" y="2304897"/>
                <a:ext cx="691057" cy="662355"/>
              </a:xfrm>
              <a:prstGeom prst="rect">
                <a:avLst/>
              </a:prstGeom>
            </p:spPr>
          </p:pic>
        </p:grpSp>
      </p:gr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3375" y="5847832"/>
            <a:ext cx="780342" cy="780342"/>
          </a:xfrm>
          <a:prstGeom prst="rect">
            <a:avLst/>
          </a:prstGeom>
        </p:spPr>
      </p:pic>
      <p:grpSp>
        <p:nvGrpSpPr>
          <p:cNvPr id="34" name="Group 33"/>
          <p:cNvGrpSpPr/>
          <p:nvPr/>
        </p:nvGrpSpPr>
        <p:grpSpPr>
          <a:xfrm>
            <a:off x="4605116" y="1443252"/>
            <a:ext cx="2981768" cy="1524000"/>
            <a:chOff x="5051191" y="3980584"/>
            <a:chExt cx="2981768" cy="1524000"/>
          </a:xfrm>
        </p:grpSpPr>
        <p:sp>
          <p:nvSpPr>
            <p:cNvPr id="8" name="Rectangle 7"/>
            <p:cNvSpPr/>
            <p:nvPr/>
          </p:nvSpPr>
          <p:spPr>
            <a:xfrm>
              <a:off x="5051191" y="3980584"/>
              <a:ext cx="2981768" cy="1524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latin typeface="Hei" charset="-122"/>
                  <a:ea typeface="Hei" charset="-122"/>
                  <a:cs typeface="Hei" charset="-122"/>
                </a:rPr>
                <a:t>   Trust-worthiness</a:t>
              </a:r>
              <a:endParaRPr lang="en-US" sz="2800" dirty="0">
                <a:latin typeface="Hei" charset="-122"/>
                <a:ea typeface="Hei" charset="-122"/>
                <a:cs typeface="Hei" charset="-122"/>
              </a:endParaRPr>
            </a:p>
          </p:txBody>
        </p:sp>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50070" y="4373327"/>
              <a:ext cx="738514" cy="738514"/>
            </a:xfrm>
            <a:prstGeom prst="rect">
              <a:avLst/>
            </a:prstGeom>
          </p:spPr>
        </p:pic>
      </p:gr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813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3919693" y="1568732"/>
            <a:ext cx="4855372" cy="4868354"/>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市场</a:t>
              </a:r>
              <a:endParaRPr lang="en-US"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架构</a:t>
              </a:r>
              <a:endParaRPr lang="en-US"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执法</a:t>
              </a:r>
              <a:endParaRPr lang="en-US"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常态</a:t>
              </a:r>
              <a:endParaRPr lang="en-US"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311727" y="-6219"/>
            <a:ext cx="1156854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kumimoji="0" lang="en-US" altLang="zh-CN" b="0" i="0" spc="300" baseline="0" noProof="0" dirty="0">
                <a:ln>
                  <a:noFill/>
                </a:ln>
                <a:solidFill>
                  <a:schemeClr val="tx1"/>
                </a:solidFill>
                <a:effectLst/>
                <a:uLnTx/>
                <a:uFillTx/>
                <a:latin typeface="华文新魏" panose="02010800040101010101" pitchFamily="2" charset="-122"/>
                <a:ea typeface="华文新魏" panose="02010800040101010101" pitchFamily="2" charset="-122"/>
                <a:cs typeface="Adobe 繁黑體 Std B"/>
              </a:rPr>
              <a:t>Governance in Spacetime</a:t>
            </a:r>
            <a:endParaRPr kumimoji="0" lang="zh-CN" altLang="en-US" b="0" i="0" spc="300" baseline="0" noProof="0" dirty="0">
              <a:ln>
                <a:noFill/>
              </a:ln>
              <a:solidFill>
                <a:schemeClr val="tx1"/>
              </a:solidFill>
              <a:effectLst/>
              <a:uLnTx/>
              <a:uFillTx/>
              <a:latin typeface="华文新魏" panose="02010800040101010101" pitchFamily="2" charset="-122"/>
              <a:ea typeface="华文新魏" panose="02010800040101010101" pitchFamily="2" charset="-122"/>
              <a:cs typeface="Adobe 繁黑體 Std B"/>
            </a:endParaRPr>
          </a:p>
        </p:txBody>
      </p:sp>
      <p:sp>
        <p:nvSpPr>
          <p:cNvPr id="4" name="Up Arrow 3"/>
          <p:cNvSpPr/>
          <p:nvPr/>
        </p:nvSpPr>
        <p:spPr>
          <a:xfrm>
            <a:off x="6443664" y="1833618"/>
            <a:ext cx="1664582" cy="4395284"/>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Weibei SC" panose="03000800000000000000" pitchFamily="66" charset="-128"/>
                <a:ea typeface="宋体" panose="02010600030101010101" pitchFamily="2" charset="-122"/>
              </a:rPr>
              <a:t>Far</a:t>
            </a:r>
            <a:endParaRPr kumimoji="0" lang="en-US" sz="1800" b="1"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rPr>
              <a:t>Space</a:t>
            </a: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chemeClr val="tx1"/>
                </a:solidFill>
                <a:effectLst/>
                <a:uLnTx/>
                <a:uFillTx/>
                <a:latin typeface="+mn-ea"/>
              </a:rPr>
              <a:t>Near</a:t>
            </a:r>
            <a:endParaRPr kumimoji="0" lang="en-US" sz="1800" b="1"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endParaRPr>
          </a:p>
        </p:txBody>
      </p:sp>
      <p:sp>
        <p:nvSpPr>
          <p:cNvPr id="2" name="Right Arrow 1"/>
          <p:cNvSpPr/>
          <p:nvPr/>
        </p:nvSpPr>
        <p:spPr>
          <a:xfrm>
            <a:off x="2750739" y="4374102"/>
            <a:ext cx="7193280" cy="598170"/>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mn-ea"/>
                <a:cs typeface="+mn-ea"/>
              </a:rPr>
              <a:t>Before</a:t>
            </a:r>
            <a:r>
              <a:rPr kumimoji="0" lang="en-US" sz="1800" b="1" i="0" u="none" strike="noStrike" kern="1200" cap="none" spc="0" normalizeH="0" baseline="0" noProof="0" dirty="0">
                <a:ln>
                  <a:noFill/>
                </a:ln>
                <a:solidFill>
                  <a:srgbClr val="FF0000"/>
                </a:solidFill>
                <a:effectLst/>
                <a:uLnTx/>
                <a:uFillTx/>
                <a:latin typeface="+mn-ea"/>
                <a:cs typeface="+mn-ea"/>
              </a:rPr>
              <a:t>                                     Time</a:t>
            </a:r>
            <a:r>
              <a:rPr kumimoji="0" lang="en-US" altLang="zh-CN" sz="1800" b="1" i="0" u="none" strike="noStrike" kern="1200" cap="none" spc="0" normalizeH="0" baseline="0" noProof="0" dirty="0">
                <a:ln>
                  <a:noFill/>
                </a:ln>
                <a:solidFill>
                  <a:srgbClr val="FF0000"/>
                </a:solidFill>
                <a:effectLst/>
                <a:uLnTx/>
                <a:uFillTx/>
                <a:latin typeface="+mn-ea"/>
                <a:cs typeface="+mn-ea"/>
              </a:rPr>
              <a:t>                   </a:t>
            </a:r>
            <a:r>
              <a:rPr kumimoji="0" lang="en-US" altLang="zh-CN" sz="1800" b="1" i="0" u="none" strike="noStrike" kern="1200" cap="none" spc="0" normalizeH="0" baseline="0" noProof="0" dirty="0">
                <a:ln>
                  <a:noFill/>
                </a:ln>
                <a:solidFill>
                  <a:schemeClr val="tx1"/>
                </a:solidFill>
                <a:effectLst/>
                <a:uLnTx/>
                <a:uFillTx/>
                <a:latin typeface="+mn-ea"/>
                <a:cs typeface="+mn-ea"/>
              </a:rPr>
              <a:t>After</a:t>
            </a:r>
            <a:r>
              <a:rPr kumimoji="0" lang="en-US" sz="1800" b="1"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rPr>
              <a:t>                                      </a:t>
            </a:r>
            <a:endParaRPr kumimoji="0" lang="en-US" sz="1800" b="1"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4815656" y="6503578"/>
            <a:ext cx="3063446" cy="261610"/>
          </a:xfrm>
          <a:prstGeom prst="rect">
            <a:avLst/>
          </a:prstGeom>
          <a:noFill/>
        </p:spPr>
        <p:txBody>
          <a:bodyPr wrap="square" rtlCol="0">
            <a:spAutoFit/>
          </a:bodyPr>
          <a:lstStyle/>
          <a:p>
            <a:pPr algn="ctr"/>
            <a:r>
              <a:rPr lang="en-US" sz="1100" dirty="0"/>
              <a:t>Image Source:</a:t>
            </a:r>
            <a:r>
              <a:rPr lang="zh-CN" altLang="en-US" sz="1100" dirty="0"/>
              <a:t> </a:t>
            </a:r>
            <a:r>
              <a:rPr lang="en-US" altLang="zh-CN" sz="1100" dirty="0"/>
              <a:t>p</a:t>
            </a:r>
            <a:r>
              <a:rPr lang="en-US" sz="1100" dirty="0"/>
              <a:t>age 123 of Code V2 by L. Lessig</a:t>
            </a:r>
          </a:p>
        </p:txBody>
      </p:sp>
    </p:spTree>
    <p:extLst>
      <p:ext uri="{BB962C8B-B14F-4D97-AF65-F5344CB8AC3E}">
        <p14:creationId xmlns:p14="http://schemas.microsoft.com/office/powerpoint/2010/main" val="3255133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556" y="5104"/>
            <a:ext cx="10041183" cy="1096594"/>
          </a:xfrm>
        </p:spPr>
        <p:txBody>
          <a:bodyPr>
            <a:noAutofit/>
          </a:bodyPr>
          <a:lstStyle/>
          <a:p>
            <a:pPr marL="0" indent="0" algn="ctr">
              <a:lnSpc>
                <a:spcPct val="150000"/>
              </a:lnSpc>
              <a:buNone/>
            </a:pPr>
            <a:r>
              <a:rPr lang="en-US" altLang="zh-CN" sz="3600" spc="3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Account-based Economy is the new paradigm</a:t>
            </a:r>
            <a:endParaRPr lang="zh-CN" altLang="en-US" sz="3600" spc="3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02603" y="6320269"/>
            <a:ext cx="6470489" cy="369332"/>
          </a:xfrm>
          <a:prstGeom prst="rect">
            <a:avLst/>
          </a:prstGeom>
          <a:noFill/>
        </p:spPr>
        <p:txBody>
          <a:bodyPr wrap="none" rtlCol="0">
            <a:spAutoFit/>
          </a:bodyPr>
          <a:lstStyle/>
          <a:p>
            <a:pPr algn="ctr"/>
            <a:r>
              <a:rPr lang="en-US"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755153" y="1399021"/>
            <a:ext cx="3302310" cy="47175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4839978" y="1833449"/>
            <a:ext cx="6036228" cy="4126701"/>
          </a:xfrm>
          <a:prstGeom prst="rect">
            <a:avLst/>
          </a:prstGeom>
        </p:spPr>
      </p:pic>
    </p:spTree>
    <p:extLst>
      <p:ext uri="{BB962C8B-B14F-4D97-AF65-F5344CB8AC3E}">
        <p14:creationId xmlns:p14="http://schemas.microsoft.com/office/powerpoint/2010/main" val="59538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mn-lt"/>
                <a:ea typeface="STXingkai" panose="02010800040101010101" pitchFamily="2" charset="-122"/>
              </a:rPr>
              <a:t>Liveness Condition of Economic Activities</a:t>
            </a:r>
            <a:endParaRPr lang="en-US" dirty="0">
              <a:latin typeface="+mn-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609599" y="1600202"/>
            <a:ext cx="11261271" cy="4614331"/>
          </a:xfrm>
        </p:spPr>
        <p:txBody>
          <a:bodyPr>
            <a:normAutofit fontScale="77500" lnSpcReduction="20000"/>
          </a:bodyPr>
          <a:lstStyle/>
          <a:p>
            <a:r>
              <a:rPr lang="en-US" altLang="zh-CN" sz="4000" dirty="0">
                <a:latin typeface="+mj-lt"/>
                <a:ea typeface="STXingkai" panose="02010800040101010101" pitchFamily="2" charset="-122"/>
              </a:rPr>
              <a:t>Daily Active User (DAU)</a:t>
            </a:r>
            <a:r>
              <a:rPr lang="zh-CN" altLang="en-US" sz="4000" dirty="0">
                <a:latin typeface="+mj-lt"/>
                <a:ea typeface="STXingkai" panose="02010800040101010101" pitchFamily="2" charset="-122"/>
              </a:rPr>
              <a:t>：</a:t>
            </a:r>
            <a:r>
              <a:rPr lang="zh-CN" altLang="en-US" sz="3800" dirty="0">
                <a:solidFill>
                  <a:schemeClr val="bg1">
                    <a:lumMod val="75000"/>
                  </a:schemeClr>
                </a:solidFill>
                <a:latin typeface="+mj-lt"/>
                <a:ea typeface="STXingkai" panose="02010800040101010101" pitchFamily="2" charset="-122"/>
              </a:rPr>
              <a:t>（日活量）</a:t>
            </a:r>
            <a:endParaRPr lang="en-US" altLang="zh-CN" sz="4000" dirty="0">
              <a:solidFill>
                <a:schemeClr val="bg1">
                  <a:lumMod val="75000"/>
                </a:schemeClr>
              </a:solidFill>
              <a:latin typeface="+mj-lt"/>
              <a:ea typeface="STXingkai" panose="02010800040101010101" pitchFamily="2" charset="-122"/>
            </a:endParaRPr>
          </a:p>
          <a:p>
            <a:pPr lvl="1"/>
            <a:r>
              <a:rPr lang="en-US" altLang="zh-CN" sz="3600" dirty="0">
                <a:latin typeface="+mj-lt"/>
                <a:ea typeface="STXingkai" panose="02010800040101010101" pitchFamily="2" charset="-122"/>
              </a:rPr>
              <a:t>How ledger is being updated on a daily basis</a:t>
            </a:r>
          </a:p>
          <a:p>
            <a:pPr lvl="2"/>
            <a:r>
              <a:rPr lang="en-US" altLang="zh-CN" sz="3200" dirty="0">
                <a:latin typeface="+mj-lt"/>
                <a:ea typeface="STXingkai" panose="02010800040101010101" pitchFamily="2" charset="-122"/>
              </a:rPr>
              <a:t>Measuring </a:t>
            </a:r>
            <a:r>
              <a:rPr lang="en-US" altLang="zh-CN" sz="3200" dirty="0">
                <a:latin typeface="+mj-lt"/>
                <a:ea typeface="Weibei SC" panose="03000800000000000000" pitchFamily="66" charset="-128"/>
              </a:rPr>
              <a:t>Liveness of a community</a:t>
            </a:r>
          </a:p>
          <a:p>
            <a:r>
              <a:rPr lang="en-US" altLang="zh-CN" dirty="0"/>
              <a:t>Number of transactions processable by machine</a:t>
            </a:r>
            <a:r>
              <a:rPr lang="zh-CN" altLang="en-US" sz="4000" dirty="0">
                <a:latin typeface="+mj-lt"/>
                <a:ea typeface="STXingkai" panose="02010800040101010101" pitchFamily="2" charset="-122"/>
              </a:rPr>
              <a:t>：</a:t>
            </a:r>
            <a:r>
              <a:rPr lang="zh-CN" altLang="en-US" sz="2600" dirty="0">
                <a:latin typeface="+mj-lt"/>
                <a:ea typeface="STXingkai" panose="02010800040101010101" pitchFamily="2" charset="-122"/>
              </a:rPr>
              <a:t> </a:t>
            </a:r>
            <a:r>
              <a:rPr lang="en-US" altLang="zh-CN" sz="2600" dirty="0">
                <a:solidFill>
                  <a:schemeClr val="bg1">
                    <a:lumMod val="75000"/>
                  </a:schemeClr>
                </a:solidFill>
                <a:latin typeface="+mj-lt"/>
                <a:ea typeface="Weibei SC" panose="03000800000000000000" pitchFamily="66" charset="-128"/>
              </a:rPr>
              <a:t>Transaction Per Second (TPS)</a:t>
            </a:r>
            <a:endParaRPr lang="en-US" altLang="zh-CN" sz="4000" dirty="0">
              <a:solidFill>
                <a:schemeClr val="bg1">
                  <a:lumMod val="75000"/>
                </a:schemeClr>
              </a:solidFill>
              <a:latin typeface="+mj-lt"/>
              <a:ea typeface="STXingkai" panose="02010800040101010101" pitchFamily="2" charset="-122"/>
            </a:endParaRPr>
          </a:p>
          <a:p>
            <a:pPr lvl="1"/>
            <a:r>
              <a:rPr lang="en-US" altLang="zh-CN" sz="3600" dirty="0">
                <a:latin typeface="+mj-lt"/>
                <a:ea typeface="STXingkai" panose="02010800040101010101" pitchFamily="2" charset="-122"/>
              </a:rPr>
              <a:t>Technical Limitation</a:t>
            </a:r>
            <a:r>
              <a:rPr lang="zh-CN" altLang="en-US" sz="3600" dirty="0">
                <a:latin typeface="+mj-lt"/>
                <a:ea typeface="STXingkai" panose="02010800040101010101" pitchFamily="2" charset="-122"/>
              </a:rPr>
              <a:t>：</a:t>
            </a:r>
            <a:r>
              <a:rPr lang="zh-CN" altLang="en-US" sz="3600" dirty="0">
                <a:solidFill>
                  <a:schemeClr val="bg1">
                    <a:lumMod val="75000"/>
                  </a:schemeClr>
                </a:solidFill>
                <a:latin typeface="+mj-lt"/>
                <a:ea typeface="STXingkai" panose="02010800040101010101" pitchFamily="2" charset="-122"/>
              </a:rPr>
              <a:t>高性能系统可达</a:t>
            </a:r>
            <a:r>
              <a:rPr lang="zh-CN" altLang="en-US" sz="3600" dirty="0">
                <a:solidFill>
                  <a:schemeClr val="bg1">
                    <a:lumMod val="75000"/>
                  </a:schemeClr>
                </a:solidFill>
                <a:latin typeface="+mj-lt"/>
                <a:ea typeface="Weibei SC" panose="03000800000000000000" pitchFamily="66" charset="-128"/>
              </a:rPr>
              <a:t> </a:t>
            </a:r>
            <a:r>
              <a:rPr lang="en-US" altLang="zh-CN" sz="3600" dirty="0">
                <a:solidFill>
                  <a:schemeClr val="bg1">
                    <a:lumMod val="75000"/>
                  </a:schemeClr>
                </a:solidFill>
                <a:latin typeface="+mj-lt"/>
                <a:ea typeface="Weibei SC" panose="03000800000000000000" pitchFamily="66" charset="-128"/>
              </a:rPr>
              <a:t>1</a:t>
            </a:r>
            <a:r>
              <a:rPr lang="zh-CN" altLang="en-US" sz="3600" dirty="0">
                <a:solidFill>
                  <a:schemeClr val="bg1">
                    <a:lumMod val="75000"/>
                  </a:schemeClr>
                </a:solidFill>
                <a:latin typeface="+mj-lt"/>
                <a:ea typeface="Weibei SC" panose="03000800000000000000" pitchFamily="66" charset="-128"/>
              </a:rPr>
              <a:t> </a:t>
            </a:r>
            <a:r>
              <a:rPr lang="en-US" altLang="zh-CN" sz="3600" dirty="0">
                <a:solidFill>
                  <a:schemeClr val="bg1">
                    <a:lumMod val="75000"/>
                  </a:schemeClr>
                </a:solidFill>
                <a:latin typeface="+mj-lt"/>
                <a:ea typeface="Weibei SC" panose="03000800000000000000" pitchFamily="66" charset="-128"/>
              </a:rPr>
              <a:t>M+ TPS</a:t>
            </a:r>
            <a:endParaRPr lang="en-US" altLang="zh-CN" sz="3600" dirty="0">
              <a:solidFill>
                <a:schemeClr val="bg1">
                  <a:lumMod val="75000"/>
                </a:schemeClr>
              </a:solidFill>
              <a:latin typeface="+mj-lt"/>
              <a:ea typeface="STXingkai" panose="02010800040101010101" pitchFamily="2" charset="-122"/>
            </a:endParaRPr>
          </a:p>
          <a:p>
            <a:pPr lvl="2"/>
            <a:r>
              <a:rPr lang="en-US" altLang="zh-CN" sz="3200" dirty="0">
                <a:latin typeface="+mj-lt"/>
                <a:ea typeface="Weibei SC" panose="03000800000000000000" pitchFamily="66" charset="-128"/>
              </a:rPr>
              <a:t> Bitcoin</a:t>
            </a:r>
            <a:r>
              <a:rPr lang="zh-CN" altLang="en-US" sz="3200" dirty="0">
                <a:latin typeface="+mj-lt"/>
                <a:ea typeface="Weibei SC" panose="03000800000000000000" pitchFamily="66" charset="-128"/>
              </a:rPr>
              <a:t> </a:t>
            </a:r>
            <a:r>
              <a:rPr lang="en-US" altLang="zh-CN" sz="3200" dirty="0">
                <a:latin typeface="+mj-lt"/>
                <a:ea typeface="Weibei SC" panose="03000800000000000000" pitchFamily="66" charset="-128"/>
              </a:rPr>
              <a:t>7 TPS</a:t>
            </a:r>
          </a:p>
          <a:p>
            <a:pPr lvl="2"/>
            <a:r>
              <a:rPr lang="en-US" altLang="zh-CN" sz="3200" dirty="0">
                <a:latin typeface="+mj-lt"/>
                <a:ea typeface="Weibei SC" panose="03000800000000000000" pitchFamily="66" charset="-128"/>
              </a:rPr>
              <a:t> Ethereum</a:t>
            </a:r>
            <a:r>
              <a:rPr lang="zh-CN" altLang="en-US" sz="3200" dirty="0">
                <a:latin typeface="+mj-lt"/>
                <a:ea typeface="Weibei SC" panose="03000800000000000000" pitchFamily="66" charset="-128"/>
              </a:rPr>
              <a:t> </a:t>
            </a:r>
            <a:r>
              <a:rPr lang="en-US" altLang="zh-CN" sz="3200" dirty="0">
                <a:latin typeface="+mj-lt"/>
                <a:ea typeface="Weibei SC" panose="03000800000000000000" pitchFamily="66" charset="-128"/>
              </a:rPr>
              <a:t>20</a:t>
            </a:r>
            <a:r>
              <a:rPr lang="zh-CN" altLang="en-US" sz="3200" dirty="0">
                <a:latin typeface="+mj-lt"/>
                <a:ea typeface="Weibei SC" panose="03000800000000000000" pitchFamily="66" charset="-128"/>
              </a:rPr>
              <a:t> </a:t>
            </a:r>
            <a:r>
              <a:rPr lang="en-US" altLang="zh-CN" sz="3200" dirty="0">
                <a:latin typeface="+mj-lt"/>
                <a:ea typeface="Weibei SC" panose="03000800000000000000" pitchFamily="66" charset="-128"/>
              </a:rPr>
              <a:t>TPS</a:t>
            </a:r>
          </a:p>
          <a:p>
            <a:pPr lvl="1"/>
            <a:r>
              <a:rPr lang="en-US" altLang="zh-CN" sz="3600" dirty="0">
                <a:latin typeface="+mj-lt"/>
                <a:ea typeface="Weibei SC" panose="03000800000000000000" pitchFamily="66" charset="-128"/>
              </a:rPr>
              <a:t>Both systems are not practical for commodity trades</a:t>
            </a:r>
          </a:p>
          <a:p>
            <a:pPr lvl="2"/>
            <a:r>
              <a:rPr lang="en-US" altLang="zh-CN" sz="3200" dirty="0">
                <a:latin typeface="+mj-lt"/>
                <a:ea typeface="Weibei SC" panose="03000800000000000000" pitchFamily="66" charset="-128"/>
              </a:rPr>
              <a:t>Most of the exchanges are “centralized”</a:t>
            </a:r>
          </a:p>
        </p:txBody>
      </p:sp>
    </p:spTree>
    <p:extLst>
      <p:ext uri="{BB962C8B-B14F-4D97-AF65-F5344CB8AC3E}">
        <p14:creationId xmlns:p14="http://schemas.microsoft.com/office/powerpoint/2010/main" val="21872233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95AF4C-B8F4-B246-AD11-205EA6A5B615}"/>
              </a:ext>
            </a:extLst>
          </p:cNvPr>
          <p:cNvGrpSpPr/>
          <p:nvPr/>
        </p:nvGrpSpPr>
        <p:grpSpPr>
          <a:xfrm>
            <a:off x="3919693" y="1568732"/>
            <a:ext cx="4855372" cy="4868354"/>
            <a:chOff x="3919693" y="1568732"/>
            <a:chExt cx="4855372" cy="4868354"/>
          </a:xfrm>
        </p:grpSpPr>
        <p:pic>
          <p:nvPicPr>
            <p:cNvPr id="7" name="Picture 6">
              <a:extLst>
                <a:ext uri="{FF2B5EF4-FFF2-40B4-BE49-F238E27FC236}">
                  <a16:creationId xmlns:a16="http://schemas.microsoft.com/office/drawing/2014/main" id="{4E19E3BF-C2D9-844F-A369-F837A4B66E78}"/>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9" name="TextBox 8">
              <a:extLst>
                <a:ext uri="{FF2B5EF4-FFF2-40B4-BE49-F238E27FC236}">
                  <a16:creationId xmlns:a16="http://schemas.microsoft.com/office/drawing/2014/main" id="{35F9080E-3C4C-2140-8878-977FB0AAA5B2}"/>
                </a:ext>
              </a:extLst>
            </p:cNvPr>
            <p:cNvSpPr txBox="1"/>
            <p:nvPr/>
          </p:nvSpPr>
          <p:spPr>
            <a:xfrm>
              <a:off x="5934417" y="183941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市场</a:t>
              </a:r>
              <a:endParaRPr lang="en-US"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9404F719-3823-E547-9DB4-DA0DAEA760F1}"/>
                </a:ext>
              </a:extLst>
            </p:cNvPr>
            <p:cNvSpPr txBox="1"/>
            <p:nvPr/>
          </p:nvSpPr>
          <p:spPr>
            <a:xfrm>
              <a:off x="3919693" y="381824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架构</a:t>
              </a:r>
              <a:endParaRPr lang="en-US"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711069B7-2494-1549-861C-0879F51808E1}"/>
                </a:ext>
              </a:extLst>
            </p:cNvPr>
            <p:cNvSpPr txBox="1"/>
            <p:nvPr/>
          </p:nvSpPr>
          <p:spPr>
            <a:xfrm>
              <a:off x="8108244" y="3818242"/>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执法</a:t>
              </a:r>
              <a:endParaRPr lang="en-US" dirty="0">
                <a:solidFill>
                  <a:schemeClr val="bg1"/>
                </a:solidFill>
                <a:latin typeface="STXingkai" panose="02010800040101010101" pitchFamily="2" charset="-122"/>
                <a:ea typeface="STXingkai" panose="02010800040101010101" pitchFamily="2" charset="-122"/>
              </a:endParaRPr>
            </a:p>
          </p:txBody>
        </p:sp>
        <p:sp>
          <p:nvSpPr>
            <p:cNvPr id="13" name="TextBox 12">
              <a:extLst>
                <a:ext uri="{FF2B5EF4-FFF2-40B4-BE49-F238E27FC236}">
                  <a16:creationId xmlns:a16="http://schemas.microsoft.com/office/drawing/2014/main" id="{6B7660B7-E2FC-844D-8FC4-2F2A5DE44DBD}"/>
                </a:ext>
              </a:extLst>
            </p:cNvPr>
            <p:cNvSpPr txBox="1"/>
            <p:nvPr/>
          </p:nvSpPr>
          <p:spPr>
            <a:xfrm>
              <a:off x="5934418" y="5859569"/>
              <a:ext cx="646331" cy="369332"/>
            </a:xfrm>
            <a:prstGeom prst="rect">
              <a:avLst/>
            </a:prstGeom>
            <a:noFill/>
          </p:spPr>
          <p:txBody>
            <a:bodyPr wrap="none" rtlCol="0">
              <a:spAutoFit/>
            </a:bodyPr>
            <a:lstStyle/>
            <a:p>
              <a:r>
                <a:rPr lang="zh-CN" altLang="en-US" dirty="0">
                  <a:solidFill>
                    <a:schemeClr val="bg1"/>
                  </a:solidFill>
                  <a:latin typeface="STXingkai" panose="02010800040101010101" pitchFamily="2" charset="-122"/>
                  <a:ea typeface="STXingkai" panose="02010800040101010101" pitchFamily="2" charset="-122"/>
                </a:rPr>
                <a:t>常态</a:t>
              </a:r>
              <a:endParaRPr lang="en-US"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311727" y="-6219"/>
            <a:ext cx="11568545"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kumimoji="0" lang="en-US" altLang="zh-CN" b="0" i="0" spc="300" baseline="0" noProof="0" dirty="0">
                <a:ln>
                  <a:noFill/>
                </a:ln>
                <a:solidFill>
                  <a:schemeClr val="tx1"/>
                </a:solidFill>
                <a:effectLst/>
                <a:uLnTx/>
                <a:uFillTx/>
                <a:latin typeface="华文新魏" panose="02010800040101010101" pitchFamily="2" charset="-122"/>
                <a:ea typeface="华文新魏" panose="02010800040101010101" pitchFamily="2" charset="-122"/>
                <a:cs typeface="Adobe 繁黑體 Std B"/>
              </a:rPr>
              <a:t>Blockchain vs.</a:t>
            </a:r>
            <a:r>
              <a:rPr lang="en-US" altLang="zh-CN" spc="300" dirty="0">
                <a:latin typeface="华文新魏" panose="02010800040101010101" pitchFamily="2" charset="-122"/>
                <a:ea typeface="华文新魏" panose="02010800040101010101" pitchFamily="2" charset="-122"/>
                <a:cs typeface="Adobe 繁黑體 Std B"/>
              </a:rPr>
              <a:t> Big-man Society</a:t>
            </a:r>
            <a:endParaRPr kumimoji="0" lang="zh-CN" altLang="en-US" b="0" i="0" spc="300" baseline="0" noProof="0" dirty="0">
              <a:ln>
                <a:noFill/>
              </a:ln>
              <a:solidFill>
                <a:schemeClr val="tx1"/>
              </a:solidFill>
              <a:effectLst/>
              <a:uLnTx/>
              <a:uFillTx/>
              <a:latin typeface="华文新魏" panose="02010800040101010101" pitchFamily="2" charset="-122"/>
              <a:ea typeface="华文新魏" panose="02010800040101010101" pitchFamily="2" charset="-122"/>
              <a:cs typeface="Adobe 繁黑體 Std B"/>
            </a:endParaRPr>
          </a:p>
        </p:txBody>
      </p:sp>
      <p:sp>
        <p:nvSpPr>
          <p:cNvPr id="3" name="TextBox 2">
            <a:extLst>
              <a:ext uri="{FF2B5EF4-FFF2-40B4-BE49-F238E27FC236}">
                <a16:creationId xmlns:a16="http://schemas.microsoft.com/office/drawing/2014/main" id="{238E30B8-B9A4-3D45-9FD3-590DADB34216}"/>
              </a:ext>
            </a:extLst>
          </p:cNvPr>
          <p:cNvSpPr txBox="1"/>
          <p:nvPr/>
        </p:nvSpPr>
        <p:spPr>
          <a:xfrm>
            <a:off x="9105549" y="4187574"/>
            <a:ext cx="2881251" cy="2031325"/>
          </a:xfrm>
          <a:prstGeom prst="rect">
            <a:avLst/>
          </a:prstGeom>
          <a:noFill/>
        </p:spPr>
        <p:txBody>
          <a:bodyPr wrap="square" rtlCol="0">
            <a:spAutoFit/>
          </a:bodyPr>
          <a:lstStyle/>
          <a:p>
            <a:r>
              <a:rPr lang="zh-CN" altLang="en-US" sz="1400" dirty="0">
                <a:ea typeface="STXingkai" panose="02010800040101010101" pitchFamily="2" charset="-122"/>
              </a:rPr>
              <a:t>“</a:t>
            </a:r>
            <a:r>
              <a:rPr lang="en-US" altLang="zh-CN" sz="1400" dirty="0">
                <a:ea typeface="STXingkai" panose="02010800040101010101" pitchFamily="2" charset="-122"/>
              </a:rPr>
              <a:t>Former President of Czech Republic</a:t>
            </a:r>
            <a:r>
              <a:rPr lang="zh-CN" altLang="en-US" sz="1400" dirty="0">
                <a:ea typeface="STXingkai" panose="02010800040101010101" pitchFamily="2" charset="-122"/>
              </a:rPr>
              <a:t>：“</a:t>
            </a:r>
            <a:r>
              <a:rPr lang="en-US" altLang="zh-CN" sz="1400" dirty="0">
                <a:ea typeface="STXingkai" panose="02010800040101010101" pitchFamily="2" charset="-122"/>
              </a:rPr>
              <a:t>The essence of life is infinitely and mysteriously multiform, and therefore it can not be contained or planned for, in its fullness an variability, by any central intelligence.</a:t>
            </a:r>
            <a:r>
              <a:rPr lang="zh-CN" altLang="en-US" sz="1400" dirty="0">
                <a:ea typeface="STXingkai" panose="02010800040101010101" pitchFamily="2" charset="-122"/>
              </a:rPr>
              <a:t>”</a:t>
            </a:r>
            <a:endParaRPr lang="en-US" altLang="zh-CN" sz="1400" dirty="0">
              <a:ea typeface="STXingkai" panose="02010800040101010101" pitchFamily="2" charset="-122"/>
            </a:endParaRPr>
          </a:p>
          <a:p>
            <a:r>
              <a:rPr lang="en-US" altLang="zh-CN" sz="1400" dirty="0">
                <a:ea typeface="STXingkai" panose="02010800040101010101" pitchFamily="2" charset="-122"/>
              </a:rPr>
              <a:t>From </a:t>
            </a:r>
            <a:r>
              <a:rPr lang="en-US" sz="1400" dirty="0">
                <a:ea typeface="STXingkai" panose="02010800040101010101" pitchFamily="2" charset="-122"/>
              </a:rPr>
              <a:t>: Page 295-296 </a:t>
            </a:r>
            <a:r>
              <a:rPr lang="en-US" altLang="zh-CN" sz="1400" dirty="0" err="1">
                <a:ea typeface="STXingkai" panose="02010800040101010101" pitchFamily="2" charset="-122"/>
              </a:rPr>
              <a:t>Beinhocker’s</a:t>
            </a:r>
            <a:r>
              <a:rPr lang="en-US" altLang="zh-CN" sz="1400" dirty="0">
                <a:ea typeface="STXingkai" panose="02010800040101010101" pitchFamily="2" charset="-122"/>
              </a:rPr>
              <a:t>. Origin of Wealth</a:t>
            </a:r>
            <a:endParaRPr lang="en-US" sz="1400" dirty="0">
              <a:ea typeface="STXingkai" panose="02010800040101010101" pitchFamily="2" charset="-122"/>
            </a:endParaRPr>
          </a:p>
        </p:txBody>
      </p:sp>
      <p:sp>
        <p:nvSpPr>
          <p:cNvPr id="5" name="TextBox 4">
            <a:extLst>
              <a:ext uri="{FF2B5EF4-FFF2-40B4-BE49-F238E27FC236}">
                <a16:creationId xmlns:a16="http://schemas.microsoft.com/office/drawing/2014/main" id="{E93DDA2D-0F37-3945-A3E2-9E553E6D08DB}"/>
              </a:ext>
            </a:extLst>
          </p:cNvPr>
          <p:cNvSpPr txBox="1"/>
          <p:nvPr/>
        </p:nvSpPr>
        <p:spPr>
          <a:xfrm>
            <a:off x="1117601" y="6044235"/>
            <a:ext cx="2146742" cy="369332"/>
          </a:xfrm>
          <a:prstGeom prst="rect">
            <a:avLst/>
          </a:prstGeom>
          <a:noFill/>
        </p:spPr>
        <p:txBody>
          <a:bodyPr wrap="none" rtlCol="0">
            <a:spAutoFit/>
          </a:bodyPr>
          <a:lstStyle/>
          <a:p>
            <a:r>
              <a:rPr lang="en-US" altLang="zh-CN" dirty="0">
                <a:ea typeface="STXingkai" panose="02010800040101010101" pitchFamily="2" charset="-122"/>
              </a:rPr>
              <a:t>Eric D. </a:t>
            </a:r>
            <a:r>
              <a:rPr lang="en-US" altLang="zh-CN" dirty="0" err="1">
                <a:ea typeface="STXingkai" panose="02010800040101010101" pitchFamily="2" charset="-122"/>
              </a:rPr>
              <a:t>Beinhocker</a:t>
            </a:r>
            <a:endParaRPr lang="en-US" dirty="0"/>
          </a:p>
        </p:txBody>
      </p:sp>
      <p:pic>
        <p:nvPicPr>
          <p:cNvPr id="6146" name="Picture 2">
            <a:hlinkClick r:id="rId4"/>
            <a:extLst>
              <a:ext uri="{FF2B5EF4-FFF2-40B4-BE49-F238E27FC236}">
                <a16:creationId xmlns:a16="http://schemas.microsoft.com/office/drawing/2014/main" id="{440D7D56-5E10-2145-9AB5-53BF8B2369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545832" y="1239538"/>
            <a:ext cx="1743625" cy="28452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eric beinhocker">
            <a:hlinkClick r:id="rId6"/>
            <a:extLst>
              <a:ext uri="{FF2B5EF4-FFF2-40B4-BE49-F238E27FC236}">
                <a16:creationId xmlns:a16="http://schemas.microsoft.com/office/drawing/2014/main" id="{328C61DF-9C0D-BB46-A389-D9730ED66BC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23571" y="1552650"/>
            <a:ext cx="2765637" cy="414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06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1D5CDE4-D345-DB46-92C7-E1B8A3A7360A}"/>
              </a:ext>
            </a:extLst>
          </p:cNvPr>
          <p:cNvSpPr txBox="1">
            <a:spLocks/>
          </p:cNvSpPr>
          <p:nvPr/>
        </p:nvSpPr>
        <p:spPr>
          <a:xfrm>
            <a:off x="326609" y="10957"/>
            <a:ext cx="11407514"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altLang="zh-CN" spc="300" dirty="0">
                <a:latin typeface="华文新魏" panose="02010800040101010101" pitchFamily="2" charset="-122"/>
                <a:ea typeface="华文新魏" panose="02010800040101010101" pitchFamily="2" charset="-122"/>
              </a:rPr>
              <a:t>Spatial Distribution of Human Capital</a:t>
            </a:r>
            <a:endParaRPr lang="en-US" altLang="en-US" spc="300" dirty="0">
              <a:latin typeface="华文新魏" panose="02010800040101010101" pitchFamily="2" charset="-122"/>
              <a:ea typeface="华文新魏" panose="02010800040101010101" pitchFamily="2" charset="-122"/>
            </a:endParaRPr>
          </a:p>
        </p:txBody>
      </p:sp>
      <p:pic>
        <p:nvPicPr>
          <p:cNvPr id="5" name="Picture 4">
            <a:extLst>
              <a:ext uri="{FF2B5EF4-FFF2-40B4-BE49-F238E27FC236}">
                <a16:creationId xmlns:a16="http://schemas.microsoft.com/office/drawing/2014/main" id="{6255F9DF-B80F-FD47-A667-6ECD717AC9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376" y="1316334"/>
            <a:ext cx="4514850" cy="5072062"/>
          </a:xfrm>
          <a:prstGeom prst="rect">
            <a:avLst/>
          </a:prstGeom>
        </p:spPr>
      </p:pic>
      <p:pic>
        <p:nvPicPr>
          <p:cNvPr id="7" name="Picture 6">
            <a:extLst>
              <a:ext uri="{FF2B5EF4-FFF2-40B4-BE49-F238E27FC236}">
                <a16:creationId xmlns:a16="http://schemas.microsoft.com/office/drawing/2014/main" id="{333437E9-7810-8D4C-8185-16C1345C2F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3989" y="1153957"/>
            <a:ext cx="5097463" cy="4829175"/>
          </a:xfrm>
          <a:prstGeom prst="rect">
            <a:avLst/>
          </a:prstGeom>
        </p:spPr>
      </p:pic>
      <p:sp>
        <p:nvSpPr>
          <p:cNvPr id="8" name="TextBox 7">
            <a:extLst>
              <a:ext uri="{FF2B5EF4-FFF2-40B4-BE49-F238E27FC236}">
                <a16:creationId xmlns:a16="http://schemas.microsoft.com/office/drawing/2014/main" id="{4C4D927A-75C9-0946-90FC-08C0A822E192}"/>
              </a:ext>
            </a:extLst>
          </p:cNvPr>
          <p:cNvSpPr txBox="1"/>
          <p:nvPr/>
        </p:nvSpPr>
        <p:spPr>
          <a:xfrm>
            <a:off x="3589096" y="6366107"/>
            <a:ext cx="5292987" cy="369332"/>
          </a:xfrm>
          <a:prstGeom prst="rect">
            <a:avLst/>
          </a:prstGeom>
          <a:noFill/>
        </p:spPr>
        <p:txBody>
          <a:bodyPr wrap="none" rtlCol="0">
            <a:spAutoFit/>
          </a:bodyPr>
          <a:lstStyle/>
          <a:p>
            <a:r>
              <a:rPr lang="en-CN" dirty="0"/>
              <a:t>Image Source: Who’s your city, by Richard Florida</a:t>
            </a:r>
          </a:p>
        </p:txBody>
      </p:sp>
    </p:spTree>
    <p:extLst>
      <p:ext uri="{BB962C8B-B14F-4D97-AF65-F5344CB8AC3E}">
        <p14:creationId xmlns:p14="http://schemas.microsoft.com/office/powerpoint/2010/main" val="207822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325369"/>
            <a:ext cx="12112487" cy="1325563"/>
          </a:xfrm>
        </p:spPr>
        <p:txBody>
          <a:bodyPr>
            <a:noAutofit/>
          </a:bodyPr>
          <a:lstStyle/>
          <a:p>
            <a:pPr algn="ctr"/>
            <a:r>
              <a:rPr lang="en-US" altLang="zh-Hans" b="1" dirty="0">
                <a:latin typeface="Arial" panose="020B0604020202020204" pitchFamily="34" charset="0"/>
                <a:cs typeface="Arial" panose="020B0604020202020204" pitchFamily="34" charset="0"/>
              </a:rPr>
              <a:t>Innovation over Spacetime</a:t>
            </a:r>
            <a:endParaRPr lang="en-US"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125435" y="1406981"/>
            <a:ext cx="3332644" cy="5085595"/>
          </a:xfrm>
          <a:prstGeom prst="rect">
            <a:avLst/>
          </a:prstGeom>
        </p:spPr>
      </p:pic>
      <p:pic>
        <p:nvPicPr>
          <p:cNvPr id="4" name="Picture 3"/>
          <p:cNvPicPr>
            <a:picLocks noChangeAspect="1"/>
          </p:cNvPicPr>
          <p:nvPr/>
        </p:nvPicPr>
        <p:blipFill>
          <a:blip r:embed="rId3"/>
          <a:stretch>
            <a:fillRect/>
          </a:stretch>
        </p:blipFill>
        <p:spPr>
          <a:xfrm>
            <a:off x="7975209" y="2253661"/>
            <a:ext cx="2741840" cy="4145995"/>
          </a:xfrm>
          <a:prstGeom prst="rect">
            <a:avLst/>
          </a:prstGeom>
        </p:spPr>
      </p:pic>
      <p:pic>
        <p:nvPicPr>
          <p:cNvPr id="5" name="Picture 4"/>
          <p:cNvPicPr>
            <a:picLocks noChangeAspect="1"/>
          </p:cNvPicPr>
          <p:nvPr/>
        </p:nvPicPr>
        <p:blipFill>
          <a:blip r:embed="rId4"/>
          <a:stretch>
            <a:fillRect/>
          </a:stretch>
        </p:blipFill>
        <p:spPr>
          <a:xfrm>
            <a:off x="838200" y="2253661"/>
            <a:ext cx="2708606" cy="4145995"/>
          </a:xfrm>
          <a:prstGeom prst="rect">
            <a:avLst/>
          </a:prstGeom>
        </p:spPr>
      </p:pic>
    </p:spTree>
    <p:extLst>
      <p:ext uri="{BB962C8B-B14F-4D97-AF65-F5344CB8AC3E}">
        <p14:creationId xmlns:p14="http://schemas.microsoft.com/office/powerpoint/2010/main" val="107742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EF27-3E03-4544-93FC-5F721FCBA6C2}"/>
              </a:ext>
            </a:extLst>
          </p:cNvPr>
          <p:cNvSpPr>
            <a:spLocks noGrp="1"/>
          </p:cNvSpPr>
          <p:nvPr>
            <p:ph type="title"/>
          </p:nvPr>
        </p:nvSpPr>
        <p:spPr/>
        <p:txBody>
          <a:bodyPr/>
          <a:lstStyle/>
          <a:p>
            <a:endParaRPr lang="en-CN"/>
          </a:p>
        </p:txBody>
      </p:sp>
      <p:pic>
        <p:nvPicPr>
          <p:cNvPr id="4" name="Picture 3">
            <a:extLst>
              <a:ext uri="{FF2B5EF4-FFF2-40B4-BE49-F238E27FC236}">
                <a16:creationId xmlns:a16="http://schemas.microsoft.com/office/drawing/2014/main" id="{96C2407F-E24D-1242-8EA5-5F75B591BA73}"/>
              </a:ext>
            </a:extLst>
          </p:cNvPr>
          <p:cNvPicPr>
            <a:picLocks noChangeAspect="1"/>
          </p:cNvPicPr>
          <p:nvPr/>
        </p:nvPicPr>
        <p:blipFill>
          <a:blip r:embed="rId2"/>
          <a:stretch>
            <a:fillRect/>
          </a:stretch>
        </p:blipFill>
        <p:spPr>
          <a:xfrm>
            <a:off x="762575" y="1600200"/>
            <a:ext cx="4706513" cy="4675188"/>
          </a:xfrm>
          <a:prstGeom prst="rect">
            <a:avLst/>
          </a:prstGeom>
        </p:spPr>
      </p:pic>
      <p:pic>
        <p:nvPicPr>
          <p:cNvPr id="5" name="Picture 4">
            <a:extLst>
              <a:ext uri="{FF2B5EF4-FFF2-40B4-BE49-F238E27FC236}">
                <a16:creationId xmlns:a16="http://schemas.microsoft.com/office/drawing/2014/main" id="{50799CB5-2BEC-094A-A99F-9A1B4EA1EEE5}"/>
              </a:ext>
            </a:extLst>
          </p:cNvPr>
          <p:cNvPicPr>
            <a:picLocks noChangeAspect="1"/>
          </p:cNvPicPr>
          <p:nvPr/>
        </p:nvPicPr>
        <p:blipFill>
          <a:blip r:embed="rId3"/>
          <a:stretch>
            <a:fillRect/>
          </a:stretch>
        </p:blipFill>
        <p:spPr>
          <a:xfrm>
            <a:off x="5469088" y="1585912"/>
            <a:ext cx="6331072" cy="4431093"/>
          </a:xfrm>
          <a:prstGeom prst="rect">
            <a:avLst/>
          </a:prstGeom>
        </p:spPr>
      </p:pic>
    </p:spTree>
    <p:extLst>
      <p:ext uri="{BB962C8B-B14F-4D97-AF65-F5344CB8AC3E}">
        <p14:creationId xmlns:p14="http://schemas.microsoft.com/office/powerpoint/2010/main" val="54478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E9A0-6D72-524E-B2B9-4ACD2F319F24}"/>
              </a:ext>
            </a:extLst>
          </p:cNvPr>
          <p:cNvSpPr>
            <a:spLocks noGrp="1"/>
          </p:cNvSpPr>
          <p:nvPr>
            <p:ph type="title"/>
          </p:nvPr>
        </p:nvSpPr>
        <p:spPr/>
        <p:txBody>
          <a:bodyPr/>
          <a:lstStyle/>
          <a:p>
            <a:r>
              <a:rPr lang="en-CN" dirty="0"/>
              <a:t>Mining Gold the Wikinomics Way</a:t>
            </a:r>
          </a:p>
        </p:txBody>
      </p:sp>
      <p:pic>
        <p:nvPicPr>
          <p:cNvPr id="3" name="Picture 2">
            <a:extLst>
              <a:ext uri="{FF2B5EF4-FFF2-40B4-BE49-F238E27FC236}">
                <a16:creationId xmlns:a16="http://schemas.microsoft.com/office/drawing/2014/main" id="{ACF6B17E-D8DE-CD46-8D21-1BFEEF394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779" y="1242061"/>
            <a:ext cx="8203153" cy="4908163"/>
          </a:xfrm>
          <a:prstGeom prst="rect">
            <a:avLst/>
          </a:prstGeom>
        </p:spPr>
      </p:pic>
      <p:sp>
        <p:nvSpPr>
          <p:cNvPr id="4" name="TextBox 3">
            <a:extLst>
              <a:ext uri="{FF2B5EF4-FFF2-40B4-BE49-F238E27FC236}">
                <a16:creationId xmlns:a16="http://schemas.microsoft.com/office/drawing/2014/main" id="{AE974608-208B-3349-9199-F59AB82BBEF4}"/>
              </a:ext>
            </a:extLst>
          </p:cNvPr>
          <p:cNvSpPr txBox="1"/>
          <p:nvPr/>
        </p:nvSpPr>
        <p:spPr>
          <a:xfrm>
            <a:off x="1427747" y="6150224"/>
            <a:ext cx="8084329" cy="369332"/>
          </a:xfrm>
          <a:prstGeom prst="rect">
            <a:avLst/>
          </a:prstGeom>
          <a:noFill/>
        </p:spPr>
        <p:txBody>
          <a:bodyPr wrap="none" rtlCol="0">
            <a:spAutoFit/>
          </a:bodyPr>
          <a:lstStyle/>
          <a:p>
            <a:r>
              <a:rPr lang="en-US" dirty="0"/>
              <a:t>https://</a:t>
            </a:r>
            <a:r>
              <a:rPr lang="en-US" dirty="0" err="1"/>
              <a:t>www.herox.com</a:t>
            </a:r>
            <a:r>
              <a:rPr lang="en-US" dirty="0"/>
              <a:t>/blog/408-history-of-challenges-the-goldcorp-challenge</a:t>
            </a:r>
            <a:endParaRPr lang="en-CN" dirty="0"/>
          </a:p>
        </p:txBody>
      </p:sp>
      <p:sp>
        <p:nvSpPr>
          <p:cNvPr id="5" name="TextBox 4">
            <a:extLst>
              <a:ext uri="{FF2B5EF4-FFF2-40B4-BE49-F238E27FC236}">
                <a16:creationId xmlns:a16="http://schemas.microsoft.com/office/drawing/2014/main" id="{5C579C51-BFDE-2245-8906-E090A1654624}"/>
              </a:ext>
            </a:extLst>
          </p:cNvPr>
          <p:cNvSpPr txBox="1"/>
          <p:nvPr/>
        </p:nvSpPr>
        <p:spPr>
          <a:xfrm>
            <a:off x="9424291" y="1417638"/>
            <a:ext cx="2679924" cy="5355312"/>
          </a:xfrm>
          <a:prstGeom prst="rect">
            <a:avLst/>
          </a:prstGeom>
          <a:noFill/>
        </p:spPr>
        <p:txBody>
          <a:bodyPr wrap="square" rtlCol="0">
            <a:spAutoFit/>
          </a:bodyPr>
          <a:lstStyle/>
          <a:p>
            <a:r>
              <a:rPr lang="en-US" dirty="0"/>
              <a:t>Since they did not know where to begin looking and any exploration process was likely to be time-consuming and expensive, Rob McEwen - Goldcorp's CEO - decided to do something bold. Inspired by an MIT conference he attended in 1999 - where the story of how Linus Torvalds used the Internet as a collaborative resource to build the Linux software operating system - McEwen decided to crowdsource a solution.</a:t>
            </a:r>
            <a:endParaRPr lang="en-CN" dirty="0"/>
          </a:p>
        </p:txBody>
      </p:sp>
    </p:spTree>
    <p:extLst>
      <p:ext uri="{BB962C8B-B14F-4D97-AF65-F5344CB8AC3E}">
        <p14:creationId xmlns:p14="http://schemas.microsoft.com/office/powerpoint/2010/main" val="3350479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877" y="258682"/>
            <a:ext cx="10515600" cy="867610"/>
          </a:xfrm>
        </p:spPr>
        <p:txBody>
          <a:bodyPr>
            <a:normAutofit fontScale="90000"/>
          </a:bodyPr>
          <a:lstStyle/>
          <a:p>
            <a:r>
              <a:rPr lang="en-US" altLang="zh-CN" dirty="0">
                <a:solidFill>
                  <a:srgbClr val="FF0000"/>
                </a:solidFill>
                <a:latin typeface="Arial" panose="020B0604020202020204" pitchFamily="34" charset="0"/>
                <a:cs typeface="Arial" panose="020B0604020202020204" pitchFamily="34" charset="0"/>
              </a:rPr>
              <a:t>New Vocabulary </a:t>
            </a:r>
            <a:r>
              <a:rPr lang="en-US" altLang="zh-CN" dirty="0">
                <a:latin typeface="Arial" panose="020B0604020202020204" pitchFamily="34" charset="0"/>
                <a:cs typeface="Arial" panose="020B0604020202020204" pitchFamily="34" charset="0"/>
              </a:rPr>
              <a:t>must be born to signify</a:t>
            </a:r>
            <a:br>
              <a:rPr lang="en-US" altLang="zh-CN" dirty="0">
                <a:latin typeface="Arial" panose="020B0604020202020204" pitchFamily="34" charset="0"/>
                <a:cs typeface="Arial" panose="020B0604020202020204" pitchFamily="34" charset="0"/>
              </a:rPr>
            </a:br>
            <a:r>
              <a:rPr lang="en-US" altLang="zh-CN" dirty="0">
                <a:latin typeface="Arial" panose="020B0604020202020204" pitchFamily="34" charset="0"/>
                <a:cs typeface="Arial" panose="020B0604020202020204" pitchFamily="34" charset="0"/>
              </a:rPr>
              <a:t>the changes from Normal to Revolution </a:t>
            </a:r>
            <a:endParaRPr lang="en-US"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1886" y="1730637"/>
            <a:ext cx="11521967" cy="4284724"/>
          </a:xfrm>
          <a:prstGeom prst="rect">
            <a:avLst/>
          </a:prstGeom>
        </p:spPr>
      </p:pic>
      <p:sp>
        <p:nvSpPr>
          <p:cNvPr id="9" name="TextBox 8"/>
          <p:cNvSpPr txBox="1"/>
          <p:nvPr/>
        </p:nvSpPr>
        <p:spPr>
          <a:xfrm>
            <a:off x="911726" y="6266583"/>
            <a:ext cx="7855899" cy="369332"/>
          </a:xfrm>
          <a:prstGeom prst="rect">
            <a:avLst/>
          </a:prstGeom>
          <a:noFill/>
        </p:spPr>
        <p:txBody>
          <a:bodyPr wrap="none" rtlCol="0">
            <a:spAutoFit/>
          </a:bodyPr>
          <a:lstStyle/>
          <a:p>
            <a:r>
              <a:rPr lang="en-US" dirty="0"/>
              <a:t>http://structural-</a:t>
            </a:r>
            <a:r>
              <a:rPr lang="en-US" dirty="0" err="1"/>
              <a:t>communication.com</a:t>
            </a:r>
            <a:r>
              <a:rPr lang="en-US" dirty="0"/>
              <a:t>/Articles/Anatomy-metaphor-</a:t>
            </a:r>
            <a:r>
              <a:rPr lang="en-US" dirty="0" err="1"/>
              <a:t>stclair.html</a:t>
            </a:r>
            <a:endParaRPr lang="en-US" dirty="0"/>
          </a:p>
        </p:txBody>
      </p:sp>
    </p:spTree>
    <p:extLst>
      <p:ext uri="{BB962C8B-B14F-4D97-AF65-F5344CB8AC3E}">
        <p14:creationId xmlns:p14="http://schemas.microsoft.com/office/powerpoint/2010/main" val="306493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877" y="258682"/>
            <a:ext cx="10515600" cy="867610"/>
          </a:xfrm>
        </p:spPr>
        <p:txBody>
          <a:bodyPr>
            <a:normAutofit/>
          </a:bodyPr>
          <a:lstStyle/>
          <a:p>
            <a:r>
              <a:rPr lang="en-US" altLang="zh-CN" dirty="0">
                <a:latin typeface="Arial" panose="020B0604020202020204" pitchFamily="34" charset="0"/>
                <a:cs typeface="Arial" panose="020B0604020202020204" pitchFamily="34" charset="0"/>
              </a:rPr>
              <a:t>Managing Vocabulary Globally? </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3787193" y="6305986"/>
            <a:ext cx="4617611" cy="369332"/>
          </a:xfrm>
          <a:prstGeom prst="rect">
            <a:avLst/>
          </a:prstGeom>
          <a:noFill/>
        </p:spPr>
        <p:txBody>
          <a:bodyPr wrap="none" rtlCol="0">
            <a:spAutoFit/>
          </a:bodyPr>
          <a:lstStyle/>
          <a:p>
            <a:r>
              <a:rPr lang="en-US" dirty="0"/>
              <a:t>https://</a:t>
            </a:r>
            <a:r>
              <a:rPr lang="en-US" dirty="0" err="1"/>
              <a:t>en.wikipedia.org</a:t>
            </a:r>
            <a:r>
              <a:rPr lang="en-US" dirty="0"/>
              <a:t>/wiki/</a:t>
            </a:r>
            <a:r>
              <a:rPr lang="en-US" dirty="0" err="1"/>
              <a:t>Semantic_Web</a:t>
            </a:r>
            <a:endParaRPr lang="en-US" dirty="0"/>
          </a:p>
        </p:txBody>
      </p:sp>
      <p:pic>
        <p:nvPicPr>
          <p:cNvPr id="3" name="Picture 2">
            <a:extLst>
              <a:ext uri="{FF2B5EF4-FFF2-40B4-BE49-F238E27FC236}">
                <a16:creationId xmlns:a16="http://schemas.microsoft.com/office/drawing/2014/main" id="{10A01444-A0F3-CF48-8E54-28BC4A8DFD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3251" y="1321288"/>
            <a:ext cx="7465497" cy="4750299"/>
          </a:xfrm>
          <a:prstGeom prst="rect">
            <a:avLst/>
          </a:prstGeom>
        </p:spPr>
      </p:pic>
    </p:spTree>
    <p:extLst>
      <p:ext uri="{BB962C8B-B14F-4D97-AF65-F5344CB8AC3E}">
        <p14:creationId xmlns:p14="http://schemas.microsoft.com/office/powerpoint/2010/main" val="1273331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877" y="258682"/>
            <a:ext cx="10515600" cy="867610"/>
          </a:xfrm>
        </p:spPr>
        <p:txBody>
          <a:bodyPr>
            <a:normAutofit/>
          </a:bodyPr>
          <a:lstStyle/>
          <a:p>
            <a:r>
              <a:rPr lang="en-US" altLang="zh-CN" dirty="0">
                <a:latin typeface="Arial" panose="020B0604020202020204" pitchFamily="34" charset="0"/>
                <a:cs typeface="Arial" panose="020B0604020202020204" pitchFamily="34" charset="0"/>
              </a:rPr>
              <a:t>Name Space Management</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3118310" y="6229986"/>
            <a:ext cx="6378734" cy="369332"/>
          </a:xfrm>
          <a:prstGeom prst="rect">
            <a:avLst/>
          </a:prstGeom>
          <a:noFill/>
        </p:spPr>
        <p:txBody>
          <a:bodyPr wrap="none" rtlCol="0">
            <a:spAutoFit/>
          </a:bodyPr>
          <a:lstStyle/>
          <a:p>
            <a:r>
              <a:rPr lang="en-US" dirty="0"/>
              <a:t>https://</a:t>
            </a:r>
            <a:r>
              <a:rPr lang="en-US" dirty="0" err="1"/>
              <a:t>www.brainyquote.com</a:t>
            </a:r>
            <a:r>
              <a:rPr lang="en-US" dirty="0"/>
              <a:t>/quotes/henri_poincare_208086</a:t>
            </a:r>
          </a:p>
        </p:txBody>
      </p:sp>
      <p:pic>
        <p:nvPicPr>
          <p:cNvPr id="4" name="Picture 3">
            <a:extLst>
              <a:ext uri="{FF2B5EF4-FFF2-40B4-BE49-F238E27FC236}">
                <a16:creationId xmlns:a16="http://schemas.microsoft.com/office/drawing/2014/main" id="{2988871A-47EF-364A-A282-0B08B8668B27}"/>
              </a:ext>
            </a:extLst>
          </p:cNvPr>
          <p:cNvPicPr>
            <a:picLocks noChangeAspect="1"/>
          </p:cNvPicPr>
          <p:nvPr/>
        </p:nvPicPr>
        <p:blipFill>
          <a:blip r:embed="rId2"/>
          <a:stretch>
            <a:fillRect/>
          </a:stretch>
        </p:blipFill>
        <p:spPr>
          <a:xfrm>
            <a:off x="1570577" y="1126292"/>
            <a:ext cx="9474200" cy="4965700"/>
          </a:xfrm>
          <a:prstGeom prst="rect">
            <a:avLst/>
          </a:prstGeom>
        </p:spPr>
      </p:pic>
      <p:pic>
        <p:nvPicPr>
          <p:cNvPr id="5" name="Picture 4">
            <a:extLst>
              <a:ext uri="{FF2B5EF4-FFF2-40B4-BE49-F238E27FC236}">
                <a16:creationId xmlns:a16="http://schemas.microsoft.com/office/drawing/2014/main" id="{50951429-B5E3-1D44-9C47-3EB22F97B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81122" y="3316705"/>
            <a:ext cx="2080601" cy="26629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78D6CEE1-B7FE-014F-9106-26EA5A29C652}"/>
              </a:ext>
            </a:extLst>
          </p:cNvPr>
          <p:cNvSpPr txBox="1"/>
          <p:nvPr/>
        </p:nvSpPr>
        <p:spPr>
          <a:xfrm>
            <a:off x="3510229" y="4679106"/>
            <a:ext cx="6070893" cy="1200329"/>
          </a:xfrm>
          <a:prstGeom prst="rect">
            <a:avLst/>
          </a:prstGeom>
          <a:noFill/>
        </p:spPr>
        <p:txBody>
          <a:bodyPr wrap="none" rtlCol="0">
            <a:spAutoFit/>
          </a:bodyPr>
          <a:lstStyle/>
          <a:p>
            <a:r>
              <a:rPr lang="en-US" dirty="0">
                <a:solidFill>
                  <a:schemeClr val="bg1"/>
                </a:solidFill>
              </a:rPr>
              <a:t>Henri Poincare was founder of modern topology </a:t>
            </a:r>
          </a:p>
          <a:p>
            <a:r>
              <a:rPr lang="en-US" dirty="0">
                <a:solidFill>
                  <a:schemeClr val="bg1"/>
                </a:solidFill>
              </a:rPr>
              <a:t>and the first to present the </a:t>
            </a:r>
            <a:r>
              <a:rPr lang="en-US" dirty="0">
                <a:solidFill>
                  <a:schemeClr val="bg1"/>
                </a:solidFill>
                <a:hlinkClick r:id="rId4" tooltip="Lorentz transformations">
                  <a:extLst>
                    <a:ext uri="{A12FA001-AC4F-418D-AE19-62706E023703}">
                      <ahyp:hlinkClr xmlns:ahyp="http://schemas.microsoft.com/office/drawing/2018/hyperlinkcolor" val="tx"/>
                    </a:ext>
                  </a:extLst>
                </a:hlinkClick>
              </a:rPr>
              <a:t>Lorentz transformations</a:t>
            </a:r>
            <a:r>
              <a:rPr lang="en-US" dirty="0">
                <a:solidFill>
                  <a:schemeClr val="bg1"/>
                </a:solidFill>
              </a:rPr>
              <a:t> which </a:t>
            </a:r>
          </a:p>
          <a:p>
            <a:r>
              <a:rPr lang="en-US" dirty="0">
                <a:solidFill>
                  <a:schemeClr val="bg1"/>
                </a:solidFill>
              </a:rPr>
              <a:t>eventually lead to the theory of Relativity. </a:t>
            </a:r>
          </a:p>
          <a:p>
            <a:r>
              <a:rPr lang="en-US" dirty="0">
                <a:solidFill>
                  <a:schemeClr val="bg1"/>
                </a:solidFill>
              </a:rPr>
              <a:t>				- Wikipedia</a:t>
            </a:r>
            <a:endParaRPr lang="en-CN" dirty="0">
              <a:solidFill>
                <a:schemeClr val="bg1"/>
              </a:solidFill>
            </a:endParaRPr>
          </a:p>
        </p:txBody>
      </p:sp>
    </p:spTree>
    <p:extLst>
      <p:ext uri="{BB962C8B-B14F-4D97-AF65-F5344CB8AC3E}">
        <p14:creationId xmlns:p14="http://schemas.microsoft.com/office/powerpoint/2010/main" val="1825574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11648"/>
            <a:ext cx="10972800" cy="931352"/>
          </a:xfrm>
        </p:spPr>
        <p:txBody>
          <a:bodyPr>
            <a:normAutofit/>
          </a:bodyPr>
          <a:lstStyle/>
          <a:p>
            <a:r>
              <a:rPr lang="en-US" altLang="zh-CN" dirty="0">
                <a:latin typeface="Arial" panose="020B0604020202020204" pitchFamily="34" charset="0"/>
                <a:cs typeface="Arial" panose="020B0604020202020204" pitchFamily="34" charset="0"/>
              </a:rPr>
              <a:t>Ontological Metaphor</a:t>
            </a:r>
            <a:r>
              <a:rPr lang="en-US" altLang="zh-CN" dirty="0"/>
              <a:t>(</a:t>
            </a:r>
            <a:r>
              <a:rPr lang="zh-Hans" altLang="en-US" dirty="0"/>
              <a:t>本体</a:t>
            </a:r>
            <a:r>
              <a:rPr lang="zh-CN" altLang="en-US" dirty="0"/>
              <a:t>比喻</a:t>
            </a:r>
            <a:r>
              <a:rPr lang="en-US" altLang="zh-CN" dirty="0"/>
              <a:t> )</a:t>
            </a:r>
            <a:endParaRPr lang="en-US" dirty="0"/>
          </a:p>
        </p:txBody>
      </p:sp>
      <p:sp>
        <p:nvSpPr>
          <p:cNvPr id="6" name="TextBox 5"/>
          <p:cNvSpPr txBox="1"/>
          <p:nvPr/>
        </p:nvSpPr>
        <p:spPr>
          <a:xfrm>
            <a:off x="818137" y="5960339"/>
            <a:ext cx="10081606" cy="369332"/>
          </a:xfrm>
          <a:prstGeom prst="rect">
            <a:avLst/>
          </a:prstGeom>
          <a:noFill/>
        </p:spPr>
        <p:txBody>
          <a:bodyPr wrap="none" rtlCol="0">
            <a:spAutoFit/>
          </a:bodyPr>
          <a:lstStyle/>
          <a:p>
            <a:r>
              <a:rPr lang="en-US" dirty="0"/>
              <a:t>http://</a:t>
            </a:r>
            <a:r>
              <a:rPr lang="en-US" dirty="0" err="1"/>
              <a:t>neousssabaseball.com</a:t>
            </a:r>
            <a:r>
              <a:rPr lang="en-US" dirty="0"/>
              <a:t>/2wsx3edc/</a:t>
            </a:r>
            <a:r>
              <a:rPr lang="en-US" dirty="0" err="1"/>
              <a:t>wp</a:t>
            </a:r>
            <a:r>
              <a:rPr lang="en-US" dirty="0"/>
              <a:t>-content/uploads/2012/09/Baseball-Field-at-Home1.jpg</a:t>
            </a:r>
          </a:p>
        </p:txBody>
      </p:sp>
      <p:sp>
        <p:nvSpPr>
          <p:cNvPr id="14" name="Rectangle 13">
            <a:extLst>
              <a:ext uri="{FF2B5EF4-FFF2-40B4-BE49-F238E27FC236}">
                <a16:creationId xmlns:a16="http://schemas.microsoft.com/office/drawing/2014/main" id="{BAA79F8D-9DDB-974B-B5E6-5CB9488EA7CA}"/>
              </a:ext>
            </a:extLst>
          </p:cNvPr>
          <p:cNvSpPr/>
          <p:nvPr/>
        </p:nvSpPr>
        <p:spPr>
          <a:xfrm>
            <a:off x="586740" y="1355481"/>
            <a:ext cx="10544401" cy="461665"/>
          </a:xfrm>
          <a:prstGeom prst="rect">
            <a:avLst/>
          </a:prstGeom>
        </p:spPr>
        <p:txBody>
          <a:bodyPr wrap="square">
            <a:spAutoFit/>
          </a:bodyPr>
          <a:lstStyle/>
          <a:p>
            <a:r>
              <a:rPr lang="en-US" sz="2400" b="1" dirty="0">
                <a:latin typeface="Hei" pitchFamily="2" charset="-122"/>
                <a:ea typeface="Hei" pitchFamily="2" charset="-122"/>
              </a:rPr>
              <a:t>Relate abstract concepts and ideas in terms of “well-known” objects.</a:t>
            </a:r>
            <a:endParaRPr lang="en-US" sz="2400" dirty="0">
              <a:latin typeface="Hei" pitchFamily="2" charset="-122"/>
              <a:ea typeface="Hei" pitchFamily="2" charset="-122"/>
            </a:endParaRPr>
          </a:p>
        </p:txBody>
      </p:sp>
      <p:pic>
        <p:nvPicPr>
          <p:cNvPr id="1026" name="Picture 2" descr="http://neousssabaseball.com/2wsx3edc/wp-content/uploads/2012/09/Baseball-Field-at-Home1.jpg">
            <a:extLst>
              <a:ext uri="{FF2B5EF4-FFF2-40B4-BE49-F238E27FC236}">
                <a16:creationId xmlns:a16="http://schemas.microsoft.com/office/drawing/2014/main" id="{9DA087CC-EBD2-984F-AE30-83A259C8B4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56822" y="2219790"/>
            <a:ext cx="5204235" cy="34710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2EC6951-349D-EB4A-85E8-4A9948276012}"/>
              </a:ext>
            </a:extLst>
          </p:cNvPr>
          <p:cNvSpPr txBox="1"/>
          <p:nvPr/>
        </p:nvSpPr>
        <p:spPr>
          <a:xfrm>
            <a:off x="9025477" y="3519410"/>
            <a:ext cx="2047355" cy="369332"/>
          </a:xfrm>
          <a:prstGeom prst="rect">
            <a:avLst/>
          </a:prstGeom>
          <a:noFill/>
        </p:spPr>
        <p:txBody>
          <a:bodyPr wrap="none" rtlCol="0">
            <a:spAutoFit/>
          </a:bodyPr>
          <a:lstStyle/>
          <a:p>
            <a:r>
              <a:rPr lang="en-US" b="1" dirty="0">
                <a:latin typeface="Hei" pitchFamily="2" charset="-122"/>
                <a:ea typeface="Hei" pitchFamily="2" charset="-122"/>
              </a:rPr>
              <a:t>A “</a:t>
            </a:r>
            <a:r>
              <a:rPr lang="en-US" b="1" dirty="0" err="1">
                <a:latin typeface="Hei" pitchFamily="2" charset="-122"/>
                <a:ea typeface="Hei" pitchFamily="2" charset="-122"/>
              </a:rPr>
              <a:t>Home”base</a:t>
            </a:r>
            <a:endParaRPr lang="en-US" b="1" dirty="0">
              <a:latin typeface="Hei" pitchFamily="2" charset="-122"/>
              <a:ea typeface="Hei" pitchFamily="2" charset="-122"/>
            </a:endParaRPr>
          </a:p>
        </p:txBody>
      </p:sp>
    </p:spTree>
    <p:extLst>
      <p:ext uri="{BB962C8B-B14F-4D97-AF65-F5344CB8AC3E}">
        <p14:creationId xmlns:p14="http://schemas.microsoft.com/office/powerpoint/2010/main" val="2851230005"/>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11735</TotalTime>
  <Words>1201</Words>
  <Application>Microsoft Macintosh PowerPoint</Application>
  <PresentationFormat>Widescreen</PresentationFormat>
  <Paragraphs>128</Paragraphs>
  <Slides>24</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Hei</vt:lpstr>
      <vt:lpstr>黑体</vt:lpstr>
      <vt:lpstr>华文行楷</vt:lpstr>
      <vt:lpstr>华文行楷</vt:lpstr>
      <vt:lpstr>华文新魏</vt:lpstr>
      <vt:lpstr>Weibei SC</vt:lpstr>
      <vt:lpstr>Arial</vt:lpstr>
      <vt:lpstr>Arial Black</vt:lpstr>
      <vt:lpstr>Calibri</vt:lpstr>
      <vt:lpstr>3_Office Theme</vt:lpstr>
      <vt:lpstr>PowerPoint Presentation</vt:lpstr>
      <vt:lpstr>The most“strategic” metrics</vt:lpstr>
      <vt:lpstr>Innovation over Spacetime</vt:lpstr>
      <vt:lpstr>PowerPoint Presentation</vt:lpstr>
      <vt:lpstr>Mining Gold the Wikinomics Way</vt:lpstr>
      <vt:lpstr>New Vocabulary must be born to signify the changes from Normal to Revolution </vt:lpstr>
      <vt:lpstr>Managing Vocabulary Globally? </vt:lpstr>
      <vt:lpstr>Name Space Management</vt:lpstr>
      <vt:lpstr>Ontological Metaphor(本体比喻 )</vt:lpstr>
      <vt:lpstr>Orientation Metaphor(空间比喻)</vt:lpstr>
      <vt:lpstr>System Metaphor （系统比喻)</vt:lpstr>
      <vt:lpstr>How Blockchain Works</vt:lpstr>
      <vt:lpstr>Blockchain is the first Trust-worthy Global Clock</vt:lpstr>
      <vt:lpstr>Trust-worthy Data：Data with verifiable Physical Meaning</vt:lpstr>
      <vt:lpstr>PowerPoint Presentation</vt:lpstr>
      <vt:lpstr>Blockchain：An immutable Transactional Database</vt:lpstr>
      <vt:lpstr>PowerPoint Presentation</vt:lpstr>
      <vt:lpstr>PowerPoint Presentation</vt:lpstr>
      <vt:lpstr>PowerPoint Presentation</vt:lpstr>
      <vt:lpstr>PowerPoint Presentation</vt:lpstr>
      <vt:lpstr>PowerPoint Presentation</vt:lpstr>
      <vt:lpstr>Liveness Condition of Economic Activities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Ben Koo</cp:lastModifiedBy>
  <cp:revision>1464</cp:revision>
  <dcterms:created xsi:type="dcterms:W3CDTF">2019-11-27T02:13:00Z</dcterms:created>
  <dcterms:modified xsi:type="dcterms:W3CDTF">2020-03-03T07:23:45Z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